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7589825" cx="10120300"/>
  <p:notesSz cx="6858000" cy="92964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8" roundtripDataSignature="AMtx7mh5zNsHAS4pluZnES5feoyLJFR2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364bc1ef1_1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g29364bc1ef1_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32" name="Google Shape;232;g29364bc1ef1_1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8" name="Google Shape;238;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9" name="Google Shape;239;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0017ae299_0_0:notes"/>
          <p:cNvSpPr/>
          <p:nvPr>
            <p:ph idx="2" type="sldImg"/>
          </p:nvPr>
        </p:nvSpPr>
        <p:spPr>
          <a:xfrm>
            <a:off x="1160827"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5" name="Google Shape;245;g290017ae299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46" name="Google Shape;246;g290017ae299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364bc1ef1_0_91: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364bc1ef1_0_91: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8" name="Google Shape;258;g29364bc1ef1_0_91: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928597d03a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g2928597d03a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0f99e6679_3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5" name="Google Shape;275;g290f99e6679_3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76" name="Google Shape;276;g290f99e6679_3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5" name="Google Shape;285;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2" name="Google Shape;292;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3" name="Google Shape;293;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9" name="Google Shape;299;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e994f73a3b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1e994f73a3b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74" name="Google Shape;174;g1e994f73a3b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e994f73a3b_0_23: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2" name="Google Shape;182;g1e994f73a3b_0_23: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8a3505418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3" name="Google Shape;193;g28a35054180_0_0:notes"/>
          <p:cNvSpPr txBox="1"/>
          <p:nvPr>
            <p:ph idx="1" type="body"/>
          </p:nvPr>
        </p:nvSpPr>
        <p:spPr>
          <a:xfrm>
            <a:off x="685800" y="4415790"/>
            <a:ext cx="54864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9310e5525_0_15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9" name="Google Shape;199;g1e9310e5525_0_15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00" name="Google Shape;200;g1e9310e5525_0_152: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e993729b5b_0_23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g1e993729b5b_0_2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12" name="Google Shape;212;g1e993729b5b_0_239: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e993729b5b_0_24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g1e993729b5b_0_24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22" name="Google Shape;222;g1e993729b5b_0_24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26" name="Shape 26"/>
        <p:cNvGrpSpPr/>
        <p:nvPr/>
      </p:nvGrpSpPr>
      <p:grpSpPr>
        <a:xfrm>
          <a:off x="0" y="0"/>
          <a:ext cx="0" cy="0"/>
          <a:chOff x="0" y="0"/>
          <a:chExt cx="0" cy="0"/>
        </a:xfrm>
      </p:grpSpPr>
      <p:sp>
        <p:nvSpPr>
          <p:cNvPr id="27" name="Google Shape;27;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9" name="Google Shape;29;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0" name="Google Shape;30;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32" name="Google Shape;32;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33" name="Google Shape;33;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34" name="Google Shape;34;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5" name="Google Shape;35;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36" name="Google Shape;36;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7" name="Shape 37"/>
        <p:cNvGrpSpPr/>
        <p:nvPr/>
      </p:nvGrpSpPr>
      <p:grpSpPr>
        <a:xfrm>
          <a:off x="0" y="0"/>
          <a:ext cx="0" cy="0"/>
          <a:chOff x="0" y="0"/>
          <a:chExt cx="0" cy="0"/>
        </a:xfrm>
      </p:grpSpPr>
      <p:sp>
        <p:nvSpPr>
          <p:cNvPr id="38" name="Google Shape;38;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40" name="Google Shape;40;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1" name="Google Shape;41;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2" name="Google Shape;42;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44" name="Google Shape;44;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45" name="Google Shape;45;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46" name="Google Shape;46;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7" name="Google Shape;47;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1816002482@students.ocps.net" TargetMode="External"/><Relationship Id="rId4" Type="http://schemas.openxmlformats.org/officeDocument/2006/relationships/hyperlink" Target="mailto:1816002482@students.ocps.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athleticclearance.fhsaahome.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hyperlink" Target="https://tinyurl.com/FL-802L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tinyurl.com/FL-802SchoolActivityPoll" TargetMode="External"/><Relationship Id="rId4" Type="http://schemas.openxmlformats.org/officeDocument/2006/relationships/image" Target="../media/image19.png"/><Relationship Id="rId5" Type="http://schemas.openxmlformats.org/officeDocument/2006/relationships/image" Target="../media/image30.jpg"/><Relationship Id="rId6"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shonda.spencer@ocps.net"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mailto:shonda.spencer@ocps.net" TargetMode="External"/><Relationship Id="rId4" Type="http://schemas.openxmlformats.org/officeDocument/2006/relationships/hyperlink" Target="mailto:4804148902@students.ocps.net" TargetMode="External"/><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nam04.safelinks.protection.outlook.com/?url=https%3A%2F%2Fwww.schoolpay.com%2Fpay%2Ffor%2FAir-Force-Ball-Tickets-2324%2FSbGcCl&amp;data=05%7C01%7CShonda.Spencer%40ocps.net%7Ca43bac15314646b52e0e08dbd48c7e92%7C30a737317d5a4693a4af1f5d4e74ca93%7C0%7C0%7C638337472101625496%7CUnknown%7CTWFpbGZsb3d8eyJWIjoiMC4wLjAwMDAiLCJQIjoiV2luMzIiLCJBTiI6Ik1haWwiLCJXVCI6Mn0%3D%7C3000%7C%7C%7C&amp;sdata=FIduwGY7Sdo4%2F3lFsjmlU3HwJ5JTTAB%2Fy23uoz6bHYs%3D&amp;reserved=0" TargetMode="External"/><Relationship Id="rId4" Type="http://schemas.openxmlformats.org/officeDocument/2006/relationships/image" Target="../media/image26.jpg"/><Relationship Id="rId5" Type="http://schemas.openxmlformats.org/officeDocument/2006/relationships/image" Target="../media/image25.jp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tinyurl.com/AFBThemeVoting"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26 </a:t>
            </a:r>
            <a:r>
              <a:rPr b="0" i="0" lang="en-US" sz="2000" u="none" cap="none" strike="noStrike">
                <a:solidFill>
                  <a:schemeClr val="dk1"/>
                </a:solidFill>
                <a:latin typeface="Times New Roman"/>
                <a:ea typeface="Times New Roman"/>
                <a:cs typeface="Times New Roman"/>
                <a:sym typeface="Times New Roman"/>
              </a:rPr>
              <a:t>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9364bc1ef1_1_0"/>
          <p:cNvSpPr txBox="1"/>
          <p:nvPr/>
        </p:nvSpPr>
        <p:spPr>
          <a:xfrm>
            <a:off x="1642733" y="394503"/>
            <a:ext cx="6858000" cy="1024500"/>
          </a:xfrm>
          <a:prstGeom prst="rect">
            <a:avLst/>
          </a:prstGeom>
          <a:noFill/>
          <a:ln>
            <a:noFill/>
          </a:ln>
        </p:spPr>
        <p:txBody>
          <a:bodyPr anchorCtr="0" anchor="ctr" bIns="34925" lIns="69850" spcFirstLastPara="1" rIns="69850" wrap="square" tIns="34925">
            <a:noAutofit/>
          </a:bodyPr>
          <a:lstStyle/>
          <a:p>
            <a:pPr indent="0" lvl="0" marL="0" marR="0" rtl="0" algn="ctr">
              <a:lnSpc>
                <a:spcPct val="90000"/>
              </a:lnSpc>
              <a:spcBef>
                <a:spcPts val="0"/>
              </a:spcBef>
              <a:spcAft>
                <a:spcPts val="0"/>
              </a:spcAft>
              <a:buClr>
                <a:srgbClr val="002060"/>
              </a:buClr>
              <a:buSzPts val="3600"/>
              <a:buFont typeface="Times New Roman"/>
              <a:buNone/>
            </a:pPr>
            <a:r>
              <a:rPr b="1" lang="en-US" sz="3600">
                <a:solidFill>
                  <a:srgbClr val="002060"/>
                </a:solidFill>
                <a:latin typeface="Times New Roman"/>
                <a:ea typeface="Times New Roman"/>
                <a:cs typeface="Times New Roman"/>
                <a:sym typeface="Times New Roman"/>
              </a:rPr>
              <a:t>Attention Inspection Marching Team!!!</a:t>
            </a:r>
            <a:endParaRPr b="0" i="0" sz="1500" u="none" cap="none" strike="noStrike">
              <a:solidFill>
                <a:srgbClr val="000000"/>
              </a:solidFill>
              <a:latin typeface="Arial"/>
              <a:ea typeface="Arial"/>
              <a:cs typeface="Arial"/>
              <a:sym typeface="Arial"/>
            </a:endParaRPr>
          </a:p>
        </p:txBody>
      </p:sp>
      <p:sp>
        <p:nvSpPr>
          <p:cNvPr id="235" name="Google Shape;235;g29364bc1ef1_1_0"/>
          <p:cNvSpPr/>
          <p:nvPr/>
        </p:nvSpPr>
        <p:spPr>
          <a:xfrm>
            <a:off x="0" y="1688653"/>
            <a:ext cx="10120200" cy="5250600"/>
          </a:xfrm>
          <a:prstGeom prst="rect">
            <a:avLst/>
          </a:prstGeom>
          <a:noFill/>
          <a:ln>
            <a:noFill/>
          </a:ln>
        </p:spPr>
        <p:txBody>
          <a:bodyPr anchorCtr="0" anchor="t" bIns="46550" lIns="93125" spcFirstLastPara="1" rIns="93125" wrap="square" tIns="46550">
            <a:noAutofit/>
          </a:bodyPr>
          <a:lstStyle/>
          <a:p>
            <a:pPr indent="-241300" lvl="0" marL="215900" marR="0" rtl="0" algn="l">
              <a:lnSpc>
                <a:spcPct val="100000"/>
              </a:lnSpc>
              <a:spcBef>
                <a:spcPts val="0"/>
              </a:spcBef>
              <a:spcAft>
                <a:spcPts val="0"/>
              </a:spcAft>
              <a:buClr>
                <a:schemeClr val="dk1"/>
              </a:buClr>
              <a:buSzPts val="2800"/>
              <a:buFont typeface="Calibri"/>
              <a:buChar char="•"/>
            </a:pPr>
            <a:r>
              <a:rPr lang="en-US" sz="2800">
                <a:solidFill>
                  <a:srgbClr val="222222"/>
                </a:solidFill>
                <a:highlight>
                  <a:srgbClr val="FFFFFF"/>
                </a:highlight>
                <a:latin typeface="Roboto"/>
                <a:ea typeface="Roboto"/>
                <a:cs typeface="Roboto"/>
                <a:sym typeface="Roboto"/>
              </a:rPr>
              <a:t>Practice </a:t>
            </a:r>
            <a:r>
              <a:rPr b="1" lang="en-US" sz="2800" u="sng">
                <a:solidFill>
                  <a:srgbClr val="222222"/>
                </a:solidFill>
                <a:highlight>
                  <a:srgbClr val="FFFFFF"/>
                </a:highlight>
                <a:latin typeface="Roboto"/>
                <a:ea typeface="Roboto"/>
                <a:cs typeface="Roboto"/>
                <a:sym typeface="Roboto"/>
              </a:rPr>
              <a:t>Monday, Tuesday, Wednesday, and Thursday</a:t>
            </a:r>
            <a:endParaRPr b="1" sz="2800" u="sng">
              <a:solidFill>
                <a:srgbClr val="222222"/>
              </a:solidFill>
              <a:highlight>
                <a:srgbClr val="FFFFFF"/>
              </a:highlight>
              <a:latin typeface="Roboto"/>
              <a:ea typeface="Roboto"/>
              <a:cs typeface="Roboto"/>
              <a:sym typeface="Roboto"/>
            </a:endParaRPr>
          </a:p>
          <a:p>
            <a:pPr indent="-241300" lvl="0" marL="215900" marR="0" rtl="0" algn="l">
              <a:lnSpc>
                <a:spcPct val="100000"/>
              </a:lnSpc>
              <a:spcBef>
                <a:spcPts val="0"/>
              </a:spcBef>
              <a:spcAft>
                <a:spcPts val="0"/>
              </a:spcAft>
              <a:buClr>
                <a:srgbClr val="222222"/>
              </a:buClr>
              <a:buSzPts val="2800"/>
              <a:buFont typeface="Roboto"/>
              <a:buChar char="•"/>
            </a:pPr>
            <a:r>
              <a:rPr b="1" lang="en-US" sz="2800" u="sng">
                <a:solidFill>
                  <a:srgbClr val="222222"/>
                </a:solidFill>
                <a:highlight>
                  <a:srgbClr val="FFFFFF"/>
                </a:highlight>
                <a:latin typeface="Roboto"/>
                <a:ea typeface="Roboto"/>
                <a:cs typeface="Roboto"/>
                <a:sym typeface="Roboto"/>
              </a:rPr>
              <a:t>After school for 1 hour</a:t>
            </a:r>
            <a:endParaRPr b="1" sz="2800" u="sng">
              <a:solidFill>
                <a:srgbClr val="222222"/>
              </a:solidFill>
              <a:highlight>
                <a:srgbClr val="FFFFFF"/>
              </a:highlight>
              <a:latin typeface="Roboto"/>
              <a:ea typeface="Roboto"/>
              <a:cs typeface="Roboto"/>
              <a:sym typeface="Roboto"/>
            </a:endParaRPr>
          </a:p>
          <a:p>
            <a:pPr indent="-241300" lvl="0" marL="215900" marR="0" rtl="0" algn="l">
              <a:lnSpc>
                <a:spcPct val="100000"/>
              </a:lnSpc>
              <a:spcBef>
                <a:spcPts val="0"/>
              </a:spcBef>
              <a:spcAft>
                <a:spcPts val="0"/>
              </a:spcAft>
              <a:buClr>
                <a:srgbClr val="222222"/>
              </a:buClr>
              <a:buSzPts val="2800"/>
              <a:buFont typeface="Roboto"/>
              <a:buChar char="•"/>
            </a:pPr>
            <a:r>
              <a:rPr lang="en-US" sz="2800">
                <a:solidFill>
                  <a:srgbClr val="222222"/>
                </a:solidFill>
                <a:highlight>
                  <a:srgbClr val="FFFFFF"/>
                </a:highlight>
                <a:latin typeface="Roboto"/>
                <a:ea typeface="Roboto"/>
                <a:cs typeface="Roboto"/>
                <a:sym typeface="Roboto"/>
              </a:rPr>
              <a:t>Wear your PT Uniform</a:t>
            </a:r>
            <a:endParaRPr sz="2800">
              <a:solidFill>
                <a:srgbClr val="222222"/>
              </a:solidFill>
              <a:highlight>
                <a:srgbClr val="FFFFFF"/>
              </a:highlight>
              <a:latin typeface="Roboto"/>
              <a:ea typeface="Roboto"/>
              <a:cs typeface="Roboto"/>
              <a:sym typeface="Roboto"/>
            </a:endParaRPr>
          </a:p>
          <a:p>
            <a:pPr indent="-241300" lvl="0" marL="215900" marR="0" rtl="0" algn="l">
              <a:lnSpc>
                <a:spcPct val="100000"/>
              </a:lnSpc>
              <a:spcBef>
                <a:spcPts val="0"/>
              </a:spcBef>
              <a:spcAft>
                <a:spcPts val="0"/>
              </a:spcAft>
              <a:buClr>
                <a:srgbClr val="222222"/>
              </a:buClr>
              <a:buSzPts val="2800"/>
              <a:buFont typeface="Roboto"/>
              <a:buChar char="•"/>
            </a:pPr>
            <a:r>
              <a:rPr lang="en-US" sz="2800">
                <a:solidFill>
                  <a:srgbClr val="222222"/>
                </a:solidFill>
                <a:highlight>
                  <a:srgbClr val="FFFFFF"/>
                </a:highlight>
                <a:latin typeface="Roboto"/>
                <a:ea typeface="Roboto"/>
                <a:cs typeface="Roboto"/>
                <a:sym typeface="Roboto"/>
              </a:rPr>
              <a:t>Meet in Colonel’s room (950)</a:t>
            </a:r>
            <a:endParaRPr sz="2800">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b="1" sz="2800" u="sng">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b="1" sz="2800" u="sng">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b="1" sz="2800" u="sng">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b="1" sz="2800" u="sng">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b="1" sz="2800" u="sng">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b="1" sz="2800" u="sng">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rPr b="1" lang="en-US" sz="2800" u="sng">
                <a:solidFill>
                  <a:srgbClr val="222222"/>
                </a:solidFill>
                <a:highlight>
                  <a:srgbClr val="FFFFFF"/>
                </a:highlight>
                <a:latin typeface="Roboto"/>
                <a:ea typeface="Roboto"/>
                <a:cs typeface="Roboto"/>
                <a:sym typeface="Roboto"/>
              </a:rPr>
              <a:t>Contact Agrafena Ritz</a:t>
            </a:r>
            <a:r>
              <a:rPr lang="en-US" sz="2800">
                <a:solidFill>
                  <a:srgbClr val="222222"/>
                </a:solidFill>
                <a:highlight>
                  <a:srgbClr val="FFFFFF"/>
                </a:highlight>
                <a:latin typeface="Roboto"/>
                <a:ea typeface="Roboto"/>
                <a:cs typeface="Roboto"/>
                <a:sym typeface="Roboto"/>
              </a:rPr>
              <a:t> at (386) 344-9452 or </a:t>
            </a:r>
            <a:r>
              <a:rPr lang="en-US" sz="2800" u="sng">
                <a:solidFill>
                  <a:schemeClr val="hlink"/>
                </a:solidFill>
                <a:highlight>
                  <a:srgbClr val="FFFFFF"/>
                </a:highlight>
                <a:latin typeface="Roboto"/>
                <a:ea typeface="Roboto"/>
                <a:cs typeface="Roboto"/>
                <a:sym typeface="Roboto"/>
                <a:hlinkClick r:id="rId3"/>
              </a:rPr>
              <a:t>1</a:t>
            </a:r>
            <a:r>
              <a:rPr lang="en-US" sz="2800" u="sng">
                <a:solidFill>
                  <a:schemeClr val="hlink"/>
                </a:solidFill>
                <a:highlight>
                  <a:srgbClr val="FFFFFF"/>
                </a:highlight>
                <a:latin typeface="Roboto"/>
                <a:ea typeface="Roboto"/>
                <a:cs typeface="Roboto"/>
                <a:sym typeface="Roboto"/>
                <a:hlinkClick r:id="rId4"/>
              </a:rPr>
              <a:t>816002482@students.ocps.net</a:t>
            </a:r>
            <a:r>
              <a:rPr lang="en-US" sz="2800">
                <a:solidFill>
                  <a:srgbClr val="222222"/>
                </a:solidFill>
                <a:highlight>
                  <a:srgbClr val="FFFFFF"/>
                </a:highlight>
                <a:latin typeface="Roboto"/>
                <a:ea typeface="Roboto"/>
                <a:cs typeface="Roboto"/>
                <a:sym typeface="Roboto"/>
              </a:rPr>
              <a:t> if you can make it!</a:t>
            </a:r>
            <a:endParaRPr sz="2800">
              <a:solidFill>
                <a:srgbClr val="222222"/>
              </a:solidFill>
              <a:highlight>
                <a:srgbClr val="FFFFFF"/>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242" name="Google Shape;242;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Saint Franc-Golf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James- Golf              Almodovar-Charlie</a:t>
            </a:r>
            <a:endParaRPr sz="3000">
              <a:solidFill>
                <a:srgbClr val="FF0000"/>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Saint Franc-Alpha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90017ae299_0_0"/>
          <p:cNvSpPr txBox="1"/>
          <p:nvPr>
            <p:ph type="title"/>
          </p:nvPr>
        </p:nvSpPr>
        <p:spPr>
          <a:xfrm>
            <a:off x="695771" y="-10"/>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100">
                <a:solidFill>
                  <a:srgbClr val="002060"/>
                </a:solidFill>
                <a:latin typeface="Times New Roman"/>
                <a:ea typeface="Times New Roman"/>
                <a:cs typeface="Times New Roman"/>
                <a:sym typeface="Times New Roman"/>
              </a:rPr>
              <a:t>Cadet Forms</a:t>
            </a:r>
            <a:endParaRPr b="1" sz="4100">
              <a:solidFill>
                <a:srgbClr val="002060"/>
              </a:solidFill>
              <a:latin typeface="Times New Roman"/>
              <a:ea typeface="Times New Roman"/>
              <a:cs typeface="Times New Roman"/>
              <a:sym typeface="Times New Roman"/>
            </a:endParaRPr>
          </a:p>
        </p:txBody>
      </p:sp>
      <p:sp>
        <p:nvSpPr>
          <p:cNvPr id="249" name="Google Shape;249;g290017ae299_0_0"/>
          <p:cNvSpPr txBox="1"/>
          <p:nvPr>
            <p:ph idx="1" type="body"/>
          </p:nvPr>
        </p:nvSpPr>
        <p:spPr>
          <a:xfrm>
            <a:off x="1" y="1309800"/>
            <a:ext cx="12532800" cy="663900"/>
          </a:xfrm>
          <a:prstGeom prst="rect">
            <a:avLst/>
          </a:prstGeom>
          <a:noFill/>
          <a:ln>
            <a:noFill/>
          </a:ln>
        </p:spPr>
        <p:txBody>
          <a:bodyPr anchorCtr="0" anchor="t" bIns="46550" lIns="93125" spcFirstLastPara="1" rIns="93125" wrap="square" tIns="46550">
            <a:noAutofit/>
          </a:bodyPr>
          <a:lstStyle/>
          <a:p>
            <a:pPr indent="0" lvl="0" marL="0" rtl="0" algn="l">
              <a:lnSpc>
                <a:spcPct val="100000"/>
              </a:lnSpc>
              <a:spcBef>
                <a:spcPts val="0"/>
              </a:spcBef>
              <a:spcAft>
                <a:spcPts val="0"/>
              </a:spcAft>
              <a:buSzPts val="1800"/>
              <a:buNone/>
            </a:pPr>
            <a:r>
              <a:rPr b="1" lang="en-US" sz="3000">
                <a:solidFill>
                  <a:srgbClr val="002060"/>
                </a:solidFill>
                <a:latin typeface="Times New Roman"/>
                <a:ea typeface="Times New Roman"/>
                <a:cs typeface="Times New Roman"/>
                <a:sym typeface="Times New Roman"/>
              </a:rPr>
              <a:t>The following cadets are missing the forms listed:</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
        <p:nvSpPr>
          <p:cNvPr id="250" name="Google Shape;250;g290017ae299_0_0"/>
          <p:cNvSpPr txBox="1"/>
          <p:nvPr/>
        </p:nvSpPr>
        <p:spPr>
          <a:xfrm>
            <a:off x="0" y="1869025"/>
            <a:ext cx="3180000" cy="50739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FF0000"/>
                </a:solidFill>
                <a:latin typeface="Arial"/>
                <a:ea typeface="Arial"/>
                <a:cs typeface="Arial"/>
                <a:sym typeface="Arial"/>
              </a:rPr>
              <a:t>Consent Form:</a:t>
            </a:r>
            <a:endParaRPr b="1" i="0" sz="2200" u="sng"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Abrache, Hannah</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Abrache, Simon</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Aguilar, Andres</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Barber, Chloe</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Cortes, Jenni</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Damuth, Dalton</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Doyle, Ryan</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Go, Connor</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Nicholas, Alejandro</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Osoria, Massyel</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51" name="Google Shape;251;g290017ae299_0_0"/>
          <p:cNvSpPr txBox="1"/>
          <p:nvPr/>
        </p:nvSpPr>
        <p:spPr>
          <a:xfrm>
            <a:off x="4513675" y="1869025"/>
            <a:ext cx="2879700" cy="54093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rgbClr val="FF00FF"/>
                </a:solidFill>
                <a:latin typeface="Arial"/>
                <a:ea typeface="Arial"/>
                <a:cs typeface="Arial"/>
                <a:sym typeface="Arial"/>
              </a:rPr>
              <a:t>Cadet Agreement:</a:t>
            </a:r>
            <a:endParaRPr b="1" i="0" sz="2200" u="sng"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Abney, Noah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Abrache, Hannah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Nicholas, Alejandro</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Bruce, Wyatt</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Butler, Josiah</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Cortes, Jenni</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Damuth, Dalton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Doyle, Ryan</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Go, Connor</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52" name="Google Shape;252;g290017ae299_0_0"/>
          <p:cNvSpPr txBox="1"/>
          <p:nvPr/>
        </p:nvSpPr>
        <p:spPr>
          <a:xfrm>
            <a:off x="2230085" y="1973856"/>
            <a:ext cx="2484600" cy="23691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Rodriguez, Analis</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00"/>
                </a:solidFill>
                <a:latin typeface="Arial"/>
                <a:ea typeface="Arial"/>
                <a:cs typeface="Arial"/>
                <a:sym typeface="Arial"/>
              </a:rPr>
              <a:t>St. Franc, Rose</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00"/>
                </a:solidFill>
                <a:latin typeface="Arial"/>
                <a:ea typeface="Arial"/>
                <a:cs typeface="Arial"/>
                <a:sym typeface="Arial"/>
              </a:rPr>
              <a:t>Torres, Anthony</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53" name="Google Shape;253;g290017ae299_0_0"/>
          <p:cNvSpPr txBox="1"/>
          <p:nvPr/>
        </p:nvSpPr>
        <p:spPr>
          <a:xfrm>
            <a:off x="6940151" y="1973850"/>
            <a:ext cx="3180000" cy="54066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Hernandez, Angelina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Madera, Jalissa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Mezime, Taylor</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Osoria, Massyel</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Rodriguez, Thalia</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Rosario, Carlos</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St. Franc, Rose</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200" u="none" cap="none" strike="noStrike">
                <a:solidFill>
                  <a:srgbClr val="FF00FF"/>
                </a:solidFill>
                <a:latin typeface="Arial"/>
                <a:ea typeface="Arial"/>
                <a:cs typeface="Arial"/>
                <a:sym typeface="Arial"/>
              </a:rPr>
              <a:t>Sherrow, Jeromy</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00FF"/>
                </a:solidFill>
                <a:latin typeface="Arial"/>
                <a:ea typeface="Arial"/>
                <a:cs typeface="Arial"/>
                <a:sym typeface="Arial"/>
              </a:rPr>
              <a:t>Torres, Anthony</a:t>
            </a:r>
            <a:endParaRPr b="0" i="0" sz="2200" u="none" cap="none" strike="noStrike">
              <a:solidFill>
                <a:srgbClr val="FF00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254" name="Google Shape;254;g290017ae299_0_0"/>
          <p:cNvSpPr txBox="1"/>
          <p:nvPr/>
        </p:nvSpPr>
        <p:spPr>
          <a:xfrm>
            <a:off x="6101200" y="6942925"/>
            <a:ext cx="4507800" cy="7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9364bc1ef1_0_91"/>
          <p:cNvSpPr txBox="1"/>
          <p:nvPr>
            <p:ph idx="1" type="body"/>
          </p:nvPr>
        </p:nvSpPr>
        <p:spPr>
          <a:xfrm>
            <a:off x="695772" y="2020443"/>
            <a:ext cx="8728800" cy="4815600"/>
          </a:xfrm>
          <a:prstGeom prst="rect">
            <a:avLst/>
          </a:prstGeom>
        </p:spPr>
        <p:txBody>
          <a:bodyPr anchorCtr="0" anchor="t" bIns="45700" lIns="91425" spcFirstLastPara="1" rIns="91425" wrap="square" tIns="45700">
            <a:normAutofit/>
          </a:bodyPr>
          <a:lstStyle/>
          <a:p>
            <a:pPr indent="0" lvl="0" marL="0" rtl="0" algn="l">
              <a:spcBef>
                <a:spcPts val="1107"/>
              </a:spcBef>
              <a:spcAft>
                <a:spcPts val="0"/>
              </a:spcAft>
              <a:buNone/>
            </a:pPr>
            <a:r>
              <a:t/>
            </a:r>
            <a:endParaRPr/>
          </a:p>
        </p:txBody>
      </p:sp>
      <p:sp>
        <p:nvSpPr>
          <p:cNvPr id="261" name="Google Shape;261;g29364bc1ef1_0_91"/>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Chief’s Quote of the Week</a:t>
            </a:r>
            <a:endParaRPr/>
          </a:p>
        </p:txBody>
      </p:sp>
      <p:sp>
        <p:nvSpPr>
          <p:cNvPr id="262" name="Google Shape;262;g29364bc1ef1_0_91"/>
          <p:cNvSpPr txBox="1"/>
          <p:nvPr>
            <p:ph idx="1" type="body"/>
          </p:nvPr>
        </p:nvSpPr>
        <p:spPr>
          <a:xfrm>
            <a:off x="655956" y="2058993"/>
            <a:ext cx="8728800" cy="4815600"/>
          </a:xfrm>
          <a:prstGeom prst="rect">
            <a:avLst/>
          </a:prstGeom>
        </p:spPr>
        <p:txBody>
          <a:bodyPr anchorCtr="0" anchor="t" bIns="45700" lIns="91425" spcFirstLastPara="1" rIns="91425" wrap="square" tIns="45700">
            <a:normAutofit/>
          </a:bodyPr>
          <a:lstStyle/>
          <a:p>
            <a:pPr indent="0" lvl="0" marL="0" rtl="0" algn="ctr">
              <a:spcBef>
                <a:spcPts val="1107"/>
              </a:spcBef>
              <a:spcAft>
                <a:spcPts val="0"/>
              </a:spcAft>
              <a:buNone/>
            </a:pPr>
            <a:r>
              <a:t/>
            </a:r>
            <a:endParaRPr/>
          </a:p>
          <a:p>
            <a:pPr indent="0" lvl="0" marL="0" rtl="0" algn="ctr">
              <a:spcBef>
                <a:spcPts val="1107"/>
              </a:spcBef>
              <a:spcAft>
                <a:spcPts val="0"/>
              </a:spcAft>
              <a:buNone/>
            </a:pPr>
            <a:r>
              <a:rPr lang="en-US"/>
              <a:t>“If people are doubting how far you can go, go so far that you can’t hear them anymore.”</a:t>
            </a:r>
            <a:endParaRPr/>
          </a:p>
          <a:p>
            <a:pPr indent="0" lvl="0" marL="0" rtl="0" algn="ctr">
              <a:spcBef>
                <a:spcPts val="1107"/>
              </a:spcBef>
              <a:spcAft>
                <a:spcPts val="0"/>
              </a:spcAft>
              <a:buNone/>
            </a:pPr>
            <a:r>
              <a:t/>
            </a:r>
            <a:endParaRPr/>
          </a:p>
          <a:p>
            <a:pPr indent="0" lvl="0" marL="0" rtl="0" algn="ctr">
              <a:spcBef>
                <a:spcPts val="1107"/>
              </a:spcBef>
              <a:spcAft>
                <a:spcPts val="0"/>
              </a:spcAft>
              <a:buNone/>
            </a:pPr>
            <a:r>
              <a:rPr lang="en-US"/>
              <a:t>– Michele Ruiz</a:t>
            </a:r>
            <a:endParaRPr/>
          </a:p>
        </p:txBody>
      </p:sp>
      <p:pic>
        <p:nvPicPr>
          <p:cNvPr id="263" name="Google Shape;263;g29364bc1ef1_0_91"/>
          <p:cNvPicPr preferRelativeResize="0"/>
          <p:nvPr/>
        </p:nvPicPr>
        <p:blipFill>
          <a:blip r:embed="rId3">
            <a:alphaModFix/>
          </a:blip>
          <a:stretch>
            <a:fillRect/>
          </a:stretch>
        </p:blipFill>
        <p:spPr>
          <a:xfrm>
            <a:off x="6927519" y="4269581"/>
            <a:ext cx="2656579" cy="2108396"/>
          </a:xfrm>
          <a:prstGeom prst="rect">
            <a:avLst/>
          </a:prstGeom>
          <a:noFill/>
          <a:ln>
            <a:noFill/>
          </a:ln>
        </p:spPr>
      </p:pic>
      <p:pic>
        <p:nvPicPr>
          <p:cNvPr id="264" name="Google Shape;264;g29364bc1ef1_0_91"/>
          <p:cNvPicPr preferRelativeResize="0"/>
          <p:nvPr/>
        </p:nvPicPr>
        <p:blipFill>
          <a:blip r:embed="rId4">
            <a:alphaModFix/>
          </a:blip>
          <a:stretch>
            <a:fillRect/>
          </a:stretch>
        </p:blipFill>
        <p:spPr>
          <a:xfrm rot="-3067446">
            <a:off x="89110" y="4275901"/>
            <a:ext cx="2766922" cy="17504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928597d03a_0_0"/>
          <p:cNvSpPr txBox="1"/>
          <p:nvPr>
            <p:ph type="title"/>
          </p:nvPr>
        </p:nvSpPr>
        <p:spPr>
          <a:xfrm>
            <a:off x="695772" y="285192"/>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968">
                <a:solidFill>
                  <a:srgbClr val="002060"/>
                </a:solidFill>
                <a:latin typeface="Times New Roman"/>
                <a:ea typeface="Times New Roman"/>
                <a:cs typeface="Times New Roman"/>
                <a:sym typeface="Times New Roman"/>
              </a:rPr>
              <a:t>Logistics Closed</a:t>
            </a:r>
            <a:endParaRPr b="1" sz="3968">
              <a:solidFill>
                <a:srgbClr val="002060"/>
              </a:solidFill>
              <a:latin typeface="Times New Roman"/>
              <a:ea typeface="Times New Roman"/>
              <a:cs typeface="Times New Roman"/>
              <a:sym typeface="Times New Roman"/>
            </a:endParaRPr>
          </a:p>
        </p:txBody>
      </p:sp>
      <p:sp>
        <p:nvSpPr>
          <p:cNvPr id="270" name="Google Shape;270;g2928597d03a_0_0"/>
          <p:cNvSpPr txBox="1"/>
          <p:nvPr>
            <p:ph idx="1" type="body"/>
          </p:nvPr>
        </p:nvSpPr>
        <p:spPr>
          <a:xfrm>
            <a:off x="695771" y="1752257"/>
            <a:ext cx="8728800" cy="5569500"/>
          </a:xfrm>
          <a:prstGeom prst="rect">
            <a:avLst/>
          </a:prstGeom>
          <a:noFill/>
          <a:ln>
            <a:noFill/>
          </a:ln>
        </p:spPr>
        <p:txBody>
          <a:bodyPr anchorCtr="0" anchor="t" bIns="45700" lIns="91425" spcFirstLastPara="1" rIns="91425" wrap="square" tIns="45700">
            <a:noAutofit/>
          </a:bodyPr>
          <a:lstStyle/>
          <a:p>
            <a:pPr indent="0" lvl="0" marL="558800" rtl="0" algn="l">
              <a:lnSpc>
                <a:spcPct val="90000"/>
              </a:lnSpc>
              <a:spcBef>
                <a:spcPts val="1090"/>
              </a:spcBef>
              <a:spcAft>
                <a:spcPts val="0"/>
              </a:spcAft>
              <a:buSzPts val="1800"/>
              <a:buNone/>
            </a:pPr>
            <a:r>
              <a:t/>
            </a:r>
            <a:endParaRPr sz="2500">
              <a:solidFill>
                <a:schemeClr val="dk1"/>
              </a:solidFill>
              <a:latin typeface="Calibri"/>
              <a:ea typeface="Calibri"/>
              <a:cs typeface="Calibri"/>
              <a:sym typeface="Calibri"/>
            </a:endParaRPr>
          </a:p>
          <a:p>
            <a:pPr indent="0" lvl="0" marL="558800" rtl="0" algn="l">
              <a:lnSpc>
                <a:spcPct val="90000"/>
              </a:lnSpc>
              <a:spcBef>
                <a:spcPts val="1090"/>
              </a:spcBef>
              <a:spcAft>
                <a:spcPts val="0"/>
              </a:spcAft>
              <a:buSzPts val="1800"/>
              <a:buNone/>
            </a:pPr>
            <a:r>
              <a:t/>
            </a:r>
            <a:endParaRPr sz="2500">
              <a:solidFill>
                <a:schemeClr val="dk1"/>
              </a:solidFill>
              <a:latin typeface="Calibri"/>
              <a:ea typeface="Calibri"/>
              <a:cs typeface="Calibri"/>
              <a:sym typeface="Calibri"/>
            </a:endParaRPr>
          </a:p>
          <a:p>
            <a:pPr indent="0" lvl="0" marL="0" rtl="0" algn="l">
              <a:lnSpc>
                <a:spcPct val="90000"/>
              </a:lnSpc>
              <a:spcBef>
                <a:spcPts val="1090"/>
              </a:spcBef>
              <a:spcAft>
                <a:spcPts val="0"/>
              </a:spcAft>
              <a:buSzPts val="1800"/>
              <a:buNone/>
            </a:pPr>
            <a:r>
              <a:t/>
            </a:r>
            <a:endParaRPr sz="25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1090"/>
              </a:spcBef>
              <a:spcAft>
                <a:spcPts val="0"/>
              </a:spcAft>
              <a:buSzPts val="1800"/>
              <a:buNone/>
            </a:pPr>
            <a:r>
              <a:t/>
            </a:r>
            <a:endParaRPr b="1" sz="1700"/>
          </a:p>
          <a:p>
            <a:pPr indent="0" lvl="0" marL="0" rtl="0" algn="l">
              <a:lnSpc>
                <a:spcPct val="90000"/>
              </a:lnSpc>
              <a:spcBef>
                <a:spcPts val="0"/>
              </a:spcBef>
              <a:spcAft>
                <a:spcPts val="0"/>
              </a:spcAft>
              <a:buClr>
                <a:schemeClr val="dk1"/>
              </a:buClr>
              <a:buSzPts val="1400"/>
              <a:buFont typeface="Arial"/>
              <a:buNone/>
            </a:pPr>
            <a:r>
              <a:rPr lang="en-US" sz="2500">
                <a:solidFill>
                  <a:schemeClr val="dk1"/>
                </a:solidFill>
                <a:latin typeface="Calibri"/>
                <a:ea typeface="Calibri"/>
                <a:cs typeface="Calibri"/>
                <a:sym typeface="Calibri"/>
              </a:rPr>
              <a:t>Questions, comments, concerns, contact C/SMSgt Anthony Torres at (775) 544-0842 or 4806810625@studnets.ocps.net</a:t>
            </a:r>
            <a:endParaRPr b="1" sz="2000">
              <a:solidFill>
                <a:schemeClr val="dk1"/>
              </a:solidFill>
            </a:endParaRPr>
          </a:p>
        </p:txBody>
      </p:sp>
      <p:pic>
        <p:nvPicPr>
          <p:cNvPr id="271" name="Google Shape;271;g2928597d03a_0_0"/>
          <p:cNvPicPr preferRelativeResize="0"/>
          <p:nvPr/>
        </p:nvPicPr>
        <p:blipFill rotWithShape="1">
          <a:blip r:embed="rId3">
            <a:alphaModFix/>
          </a:blip>
          <a:srcRect b="0" l="0" r="0" t="0"/>
          <a:stretch/>
        </p:blipFill>
        <p:spPr>
          <a:xfrm>
            <a:off x="7156164" y="3069279"/>
            <a:ext cx="2161106" cy="1855720"/>
          </a:xfrm>
          <a:prstGeom prst="rect">
            <a:avLst/>
          </a:prstGeom>
          <a:noFill/>
          <a:ln>
            <a:noFill/>
          </a:ln>
        </p:spPr>
      </p:pic>
      <p:sp>
        <p:nvSpPr>
          <p:cNvPr id="272" name="Google Shape;272;g2928597d03a_0_0"/>
          <p:cNvSpPr txBox="1"/>
          <p:nvPr/>
        </p:nvSpPr>
        <p:spPr>
          <a:xfrm>
            <a:off x="695771" y="2232900"/>
            <a:ext cx="5043900" cy="3123900"/>
          </a:xfrm>
          <a:prstGeom prst="rect">
            <a:avLst/>
          </a:prstGeom>
          <a:noFill/>
          <a:ln>
            <a:noFill/>
          </a:ln>
        </p:spPr>
        <p:txBody>
          <a:bodyPr anchorCtr="0" anchor="t" bIns="112425" lIns="112425" spcFirstLastPara="1" rIns="112425" wrap="square" tIns="112425">
            <a:noAutofit/>
          </a:bodyPr>
          <a:lstStyle/>
          <a:p>
            <a:pPr indent="0" lvl="0" marL="558800" marR="0" rtl="0" algn="l">
              <a:lnSpc>
                <a:spcPct val="90000"/>
              </a:lnSpc>
              <a:spcBef>
                <a:spcPts val="1100"/>
              </a:spcBef>
              <a:spcAft>
                <a:spcPts val="0"/>
              </a:spcAft>
              <a:buClr>
                <a:schemeClr val="dk1"/>
              </a:buClr>
              <a:buSzPts val="1400"/>
              <a:buFont typeface="Arial"/>
              <a:buNone/>
            </a:pPr>
            <a:r>
              <a:rPr b="0" i="0" lang="en-US" sz="2500" u="none" cap="none" strike="noStrike">
                <a:solidFill>
                  <a:schemeClr val="dk1"/>
                </a:solidFill>
                <a:latin typeface="Calibri"/>
                <a:ea typeface="Calibri"/>
                <a:cs typeface="Calibri"/>
                <a:sym typeface="Calibri"/>
              </a:rPr>
              <a:t>Logistics will be closed from 30 October - 14 November if you need anything make sure to get it BEFORE 30 October. </a:t>
            </a:r>
            <a:r>
              <a:rPr b="0" i="0" lang="en-US" sz="2500" u="sng" cap="none" strike="noStrike">
                <a:solidFill>
                  <a:srgbClr val="6D9EEB"/>
                </a:solidFill>
                <a:latin typeface="Arial"/>
                <a:ea typeface="Arial"/>
                <a:cs typeface="Arial"/>
                <a:sym typeface="Arial"/>
                <a:hlinkClick r:id="rId4">
                  <a:extLst>
                    <a:ext uri="{A12FA001-AC4F-418D-AE19-62706E023703}">
                      <ahyp:hlinkClr val="tx"/>
                    </a:ext>
                  </a:extLst>
                </a:hlinkClick>
              </a:rPr>
              <a:t>https://tinyurl.com/FL-802LSS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90f99e6679_3_0"/>
          <p:cNvSpPr txBox="1"/>
          <p:nvPr>
            <p:ph type="title"/>
          </p:nvPr>
        </p:nvSpPr>
        <p:spPr>
          <a:xfrm>
            <a:off x="695772" y="25734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968">
                <a:solidFill>
                  <a:srgbClr val="23238F"/>
                </a:solidFill>
                <a:latin typeface="Times"/>
                <a:ea typeface="Times"/>
                <a:cs typeface="Times"/>
                <a:sym typeface="Times"/>
              </a:rPr>
              <a:t>School Involvement</a:t>
            </a:r>
            <a:endParaRPr b="1" sz="3968">
              <a:solidFill>
                <a:srgbClr val="23238F"/>
              </a:solidFill>
              <a:latin typeface="Times"/>
              <a:ea typeface="Times"/>
              <a:cs typeface="Times"/>
              <a:sym typeface="Times"/>
            </a:endParaRPr>
          </a:p>
        </p:txBody>
      </p:sp>
      <p:sp>
        <p:nvSpPr>
          <p:cNvPr id="279" name="Google Shape;279;g290f99e6679_3_0"/>
          <p:cNvSpPr txBox="1"/>
          <p:nvPr>
            <p:ph idx="1" type="body"/>
          </p:nvPr>
        </p:nvSpPr>
        <p:spPr>
          <a:xfrm>
            <a:off x="696547" y="1622093"/>
            <a:ext cx="8728800" cy="481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rPr lang="en-US"/>
              <a:t>We recognize many of you are involved in other school activities. As we prepare for inspection, as well as set up for future collaboration, we would love to hear which activities you are involved in!</a:t>
            </a:r>
            <a:endParaRPr/>
          </a:p>
          <a:p>
            <a:pPr indent="0" lvl="0" marL="0" rtl="0" algn="l">
              <a:lnSpc>
                <a:spcPct val="90000"/>
              </a:lnSpc>
              <a:spcBef>
                <a:spcPts val="1090"/>
              </a:spcBef>
              <a:spcAft>
                <a:spcPts val="0"/>
              </a:spcAft>
              <a:buSzPts val="1800"/>
              <a:buNone/>
            </a:pPr>
            <a:r>
              <a:t/>
            </a:r>
            <a:endParaRPr/>
          </a:p>
          <a:p>
            <a:pPr indent="0" lvl="0" marL="0" rtl="0" algn="l">
              <a:lnSpc>
                <a:spcPct val="90000"/>
              </a:lnSpc>
              <a:spcBef>
                <a:spcPts val="1090"/>
              </a:spcBef>
              <a:spcAft>
                <a:spcPts val="0"/>
              </a:spcAft>
              <a:buSzPts val="1800"/>
              <a:buNone/>
            </a:pPr>
            <a:r>
              <a:rPr lang="en-US"/>
              <a:t>Please let us know with this form: </a:t>
            </a:r>
            <a:r>
              <a:rPr lang="en-US" u="sng">
                <a:solidFill>
                  <a:schemeClr val="hlink"/>
                </a:solidFill>
                <a:hlinkClick r:id="rId3"/>
              </a:rPr>
              <a:t>https://tinyurl.com/FL-802SchoolActivityPoll</a:t>
            </a:r>
            <a:r>
              <a:rPr lang="en-US"/>
              <a:t> </a:t>
            </a:r>
            <a:endParaRPr/>
          </a:p>
        </p:txBody>
      </p:sp>
      <p:pic>
        <p:nvPicPr>
          <p:cNvPr id="280" name="Google Shape;280;g290f99e6679_3_0"/>
          <p:cNvPicPr preferRelativeResize="0"/>
          <p:nvPr/>
        </p:nvPicPr>
        <p:blipFill rotWithShape="1">
          <a:blip r:embed="rId4">
            <a:alphaModFix/>
          </a:blip>
          <a:srcRect b="0" l="0" r="0" t="0"/>
          <a:stretch/>
        </p:blipFill>
        <p:spPr>
          <a:xfrm>
            <a:off x="7568850" y="5038375"/>
            <a:ext cx="2551449" cy="2551449"/>
          </a:xfrm>
          <a:prstGeom prst="rect">
            <a:avLst/>
          </a:prstGeom>
          <a:noFill/>
          <a:ln>
            <a:noFill/>
          </a:ln>
        </p:spPr>
      </p:pic>
      <p:pic>
        <p:nvPicPr>
          <p:cNvPr id="281" name="Google Shape;281;g290f99e6679_3_0"/>
          <p:cNvPicPr preferRelativeResize="0"/>
          <p:nvPr/>
        </p:nvPicPr>
        <p:blipFill rotWithShape="1">
          <a:blip r:embed="rId5">
            <a:alphaModFix/>
          </a:blip>
          <a:srcRect b="0" l="0" r="0" t="0"/>
          <a:stretch/>
        </p:blipFill>
        <p:spPr>
          <a:xfrm>
            <a:off x="0" y="5038375"/>
            <a:ext cx="3828091" cy="2551451"/>
          </a:xfrm>
          <a:prstGeom prst="rect">
            <a:avLst/>
          </a:prstGeom>
          <a:noFill/>
          <a:ln>
            <a:noFill/>
          </a:ln>
        </p:spPr>
      </p:pic>
      <p:pic>
        <p:nvPicPr>
          <p:cNvPr id="282" name="Google Shape;282;g290f99e6679_3_0"/>
          <p:cNvPicPr preferRelativeResize="0"/>
          <p:nvPr/>
        </p:nvPicPr>
        <p:blipFill rotWithShape="1">
          <a:blip r:embed="rId6">
            <a:alphaModFix/>
          </a:blip>
          <a:srcRect b="0" l="0" r="0" t="0"/>
          <a:stretch/>
        </p:blipFill>
        <p:spPr>
          <a:xfrm>
            <a:off x="3715322" y="5038375"/>
            <a:ext cx="3853527" cy="2551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88" name="Google Shape;288;gfb4207d963_0_182"/>
          <p:cNvSpPr txBox="1"/>
          <p:nvPr/>
        </p:nvSpPr>
        <p:spPr>
          <a:xfrm>
            <a:off x="1061900" y="3795726"/>
            <a:ext cx="7996500" cy="1724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James </a:t>
            </a:r>
            <a:r>
              <a:rPr lang="en-US" sz="3534">
                <a:solidFill>
                  <a:schemeClr val="dk1"/>
                </a:solidFill>
                <a:latin typeface="Calibri"/>
                <a:ea typeface="Calibri"/>
                <a:cs typeface="Calibri"/>
                <a:sym typeface="Calibri"/>
              </a:rPr>
              <a:t>Madison</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289" name="Google Shape;289;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Who wrote the </a:t>
            </a:r>
            <a:r>
              <a:rPr lang="en-US" sz="3534"/>
              <a:t>Constitution</a:t>
            </a:r>
            <a:r>
              <a:rPr lang="en-US" sz="3534"/>
              <a:t>?</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Maxey Fall Festival (10/26)</a:t>
            </a:r>
            <a:endParaRPr/>
          </a:p>
          <a:p>
            <a:pPr indent="-342900" lvl="1" marL="914400" rtl="0" algn="l">
              <a:lnSpc>
                <a:spcPct val="100000"/>
              </a:lnSpc>
              <a:spcBef>
                <a:spcPts val="0"/>
              </a:spcBef>
              <a:spcAft>
                <a:spcPts val="0"/>
              </a:spcAft>
              <a:buSzPts val="1800"/>
              <a:buChar char="•"/>
            </a:pPr>
            <a:r>
              <a:rPr lang="en-US"/>
              <a:t>Unit Picnic (10/28)</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Cadet Forms </a:t>
            </a:r>
            <a:endParaRPr/>
          </a:p>
          <a:p>
            <a:pPr indent="-342900" lvl="1" marL="914400" rtl="0" algn="l">
              <a:lnSpc>
                <a:spcPct val="100000"/>
              </a:lnSpc>
              <a:spcBef>
                <a:spcPts val="0"/>
              </a:spcBef>
              <a:spcAft>
                <a:spcPts val="0"/>
              </a:spcAft>
              <a:buSzPts val="1800"/>
              <a:buChar char="•"/>
            </a:pPr>
            <a:r>
              <a:rPr lang="en-US"/>
              <a:t>Air Force Ball</a:t>
            </a:r>
            <a:endParaRPr/>
          </a:p>
          <a:p>
            <a:pPr indent="-342900" lvl="1" marL="914400" rtl="0" algn="l">
              <a:lnSpc>
                <a:spcPct val="100000"/>
              </a:lnSpc>
              <a:spcBef>
                <a:spcPts val="0"/>
              </a:spcBef>
              <a:spcAft>
                <a:spcPts val="0"/>
              </a:spcAft>
              <a:buSzPts val="1800"/>
              <a:buChar char="•"/>
            </a:pPr>
            <a:r>
              <a:rPr lang="en-US"/>
              <a:t>Theme Voting For AFB</a:t>
            </a:r>
            <a:endParaRPr/>
          </a:p>
          <a:p>
            <a:pPr indent="-342900" lvl="1" marL="914400" rtl="0" algn="l">
              <a:lnSpc>
                <a:spcPct val="100000"/>
              </a:lnSpc>
              <a:spcBef>
                <a:spcPts val="0"/>
              </a:spcBef>
              <a:spcAft>
                <a:spcPts val="0"/>
              </a:spcAft>
              <a:buSzPts val="1800"/>
              <a:buChar char="•"/>
            </a:pPr>
            <a:r>
              <a:rPr lang="en-US"/>
              <a:t>Logistics Update</a:t>
            </a:r>
            <a:endParaRPr/>
          </a:p>
          <a:p>
            <a:pPr indent="-342900" lvl="1" marL="914400" rtl="0" algn="l">
              <a:lnSpc>
                <a:spcPct val="100000"/>
              </a:lnSpc>
              <a:spcBef>
                <a:spcPts val="0"/>
              </a:spcBef>
              <a:spcAft>
                <a:spcPts val="0"/>
              </a:spcAft>
              <a:buSzPts val="1800"/>
              <a:buChar char="•"/>
            </a:pPr>
            <a:r>
              <a:rPr lang="en-US"/>
              <a:t>Report Cards</a:t>
            </a:r>
            <a:endParaRPr/>
          </a:p>
        </p:txBody>
      </p:sp>
      <p:sp>
        <p:nvSpPr>
          <p:cNvPr id="296" name="Google Shape;296;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02" name="Google Shape;302;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e994f73a3b_0_0"/>
          <p:cNvSpPr txBox="1"/>
          <p:nvPr>
            <p:ph idx="1" type="body"/>
          </p:nvPr>
        </p:nvSpPr>
        <p:spPr>
          <a:xfrm>
            <a:off x="156650" y="1624625"/>
            <a:ext cx="47886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761">
                <a:solidFill>
                  <a:srgbClr val="000000"/>
                </a:solidFill>
                <a:latin typeface="Roboto"/>
                <a:ea typeface="Roboto"/>
                <a:cs typeface="Roboto"/>
                <a:sym typeface="Roboto"/>
              </a:rPr>
              <a:t>If you are interested in applying for the Group Commander position please email SMSgt Spencer at </a:t>
            </a:r>
            <a:r>
              <a:rPr lang="en-US" sz="2761" u="sng">
                <a:solidFill>
                  <a:srgbClr val="000000"/>
                </a:solidFill>
                <a:latin typeface="Roboto"/>
                <a:ea typeface="Roboto"/>
                <a:cs typeface="Roboto"/>
                <a:sym typeface="Roboto"/>
                <a:hlinkClick r:id="rId3">
                  <a:extLst>
                    <a:ext uri="{A12FA001-AC4F-418D-AE19-62706E023703}">
                      <ahyp:hlinkClr val="tx"/>
                    </a:ext>
                  </a:extLst>
                </a:hlinkClick>
              </a:rPr>
              <a:t>shonda.spencer@ocps.net</a:t>
            </a:r>
            <a:r>
              <a:rPr lang="en-US" sz="2761">
                <a:solidFill>
                  <a:srgbClr val="000000"/>
                </a:solidFill>
                <a:latin typeface="Roboto"/>
                <a:ea typeface="Roboto"/>
                <a:cs typeface="Roboto"/>
                <a:sym typeface="Roboto"/>
              </a:rPr>
              <a:t> to inform her. She will send you the information you need.</a:t>
            </a:r>
            <a:endParaRPr sz="3299">
              <a:solidFill>
                <a:srgbClr val="000000"/>
              </a:solidFill>
            </a:endParaRPr>
          </a:p>
        </p:txBody>
      </p:sp>
      <p:sp>
        <p:nvSpPr>
          <p:cNvPr id="177" name="Google Shape;177;g1e994f73a3b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Group Commander </a:t>
            </a:r>
            <a:endParaRPr sz="3500"/>
          </a:p>
        </p:txBody>
      </p:sp>
      <p:sp>
        <p:nvSpPr>
          <p:cNvPr id="178" name="Google Shape;178;g1e994f73a3b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9" name="Google Shape;179;g1e994f73a3b_0_0"/>
          <p:cNvPicPr preferRelativeResize="0"/>
          <p:nvPr/>
        </p:nvPicPr>
        <p:blipFill rotWithShape="1">
          <a:blip r:embed="rId4">
            <a:alphaModFix/>
          </a:blip>
          <a:srcRect b="0" l="0" r="0" t="0"/>
          <a:stretch/>
        </p:blipFill>
        <p:spPr>
          <a:xfrm>
            <a:off x="6227675" y="1915711"/>
            <a:ext cx="3167274" cy="42230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e994f73a3b_0_23"/>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b="1" lang="en-US" sz="2400" u="sng"/>
              <a:t>Report cards are OUT</a:t>
            </a:r>
            <a:r>
              <a:rPr lang="en-US" sz="2400"/>
              <a:t>, and are required for your promotion as well as your eligibility for receiving different semester awards.</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Please send a PDF file of your report card to </a:t>
            </a:r>
            <a:r>
              <a:rPr lang="en-US" sz="2400" u="sng">
                <a:solidFill>
                  <a:schemeClr val="hlink"/>
                </a:solidFill>
                <a:hlinkClick r:id="rId3"/>
              </a:rPr>
              <a:t>shonda.spencer@ocps.net</a:t>
            </a:r>
            <a:r>
              <a:rPr lang="en-US" sz="2400"/>
              <a:t> by Friday, 27 October so that your GPA may be calculated.</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t/>
            </a:r>
            <a:endParaRPr sz="2400"/>
          </a:p>
          <a:p>
            <a:pPr indent="0" lvl="0" marL="0" rtl="0" algn="l">
              <a:lnSpc>
                <a:spcPct val="90000"/>
              </a:lnSpc>
              <a:spcBef>
                <a:spcPts val="0"/>
              </a:spcBef>
              <a:spcAft>
                <a:spcPts val="0"/>
              </a:spcAft>
              <a:buClr>
                <a:schemeClr val="dk1"/>
              </a:buClr>
              <a:buSzPts val="2400"/>
              <a:buNone/>
            </a:pPr>
            <a:r>
              <a:rPr lang="en-US" sz="2400"/>
              <a:t>If you have any questions, please contact Cadet Aidan Bernhard at </a:t>
            </a:r>
            <a:r>
              <a:rPr lang="en-US" sz="2400" u="sng">
                <a:solidFill>
                  <a:schemeClr val="hlink"/>
                </a:solidFill>
                <a:hlinkClick r:id="rId4"/>
              </a:rPr>
              <a:t>4804148902@students.ocps.net</a:t>
            </a:r>
            <a:r>
              <a:rPr lang="en-US" sz="2400"/>
              <a:t> (for business purposes only).</a:t>
            </a:r>
            <a:endParaRPr sz="2400"/>
          </a:p>
        </p:txBody>
      </p:sp>
      <p:sp>
        <p:nvSpPr>
          <p:cNvPr id="185" name="Google Shape;185;g1e994f73a3b_0_23"/>
          <p:cNvSpPr txBox="1"/>
          <p:nvPr>
            <p:ph type="title"/>
          </p:nvPr>
        </p:nvSpPr>
        <p:spPr>
          <a:xfrm>
            <a:off x="146304" y="166809"/>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Report Cards</a:t>
            </a:r>
            <a:endParaRPr/>
          </a:p>
        </p:txBody>
      </p:sp>
      <p:pic>
        <p:nvPicPr>
          <p:cNvPr id="186" name="Google Shape;186;g1e994f73a3b_0_23"/>
          <p:cNvPicPr preferRelativeResize="0"/>
          <p:nvPr/>
        </p:nvPicPr>
        <p:blipFill rotWithShape="1">
          <a:blip r:embed="rId5">
            <a:alphaModFix/>
          </a:blip>
          <a:srcRect b="0" l="0" r="0" t="0"/>
          <a:stretch/>
        </p:blipFill>
        <p:spPr>
          <a:xfrm>
            <a:off x="-12" y="4431788"/>
            <a:ext cx="1390650" cy="1524000"/>
          </a:xfrm>
          <a:prstGeom prst="rect">
            <a:avLst/>
          </a:prstGeom>
          <a:noFill/>
          <a:ln>
            <a:noFill/>
          </a:ln>
        </p:spPr>
      </p:pic>
      <p:cxnSp>
        <p:nvCxnSpPr>
          <p:cNvPr id="187" name="Google Shape;187;g1e994f73a3b_0_23"/>
          <p:cNvCxnSpPr>
            <a:stCxn id="186" idx="3"/>
            <a:endCxn id="188" idx="1"/>
          </p:cNvCxnSpPr>
          <p:nvPr/>
        </p:nvCxnSpPr>
        <p:spPr>
          <a:xfrm>
            <a:off x="1390638" y="5193788"/>
            <a:ext cx="271200" cy="0"/>
          </a:xfrm>
          <a:prstGeom prst="straightConnector1">
            <a:avLst/>
          </a:prstGeom>
          <a:noFill/>
          <a:ln cap="flat" cmpd="sng" w="9525">
            <a:solidFill>
              <a:schemeClr val="dk2"/>
            </a:solidFill>
            <a:prstDash val="solid"/>
            <a:round/>
            <a:headEnd len="sm" w="sm" type="none"/>
            <a:tailEnd len="med" w="med" type="triangle"/>
          </a:ln>
        </p:spPr>
      </p:cxnSp>
      <p:pic>
        <p:nvPicPr>
          <p:cNvPr id="188" name="Google Shape;188;g1e994f73a3b_0_23"/>
          <p:cNvPicPr preferRelativeResize="0"/>
          <p:nvPr/>
        </p:nvPicPr>
        <p:blipFill rotWithShape="1">
          <a:blip r:embed="rId6">
            <a:alphaModFix/>
          </a:blip>
          <a:srcRect b="0" l="0" r="0" t="71212"/>
          <a:stretch/>
        </p:blipFill>
        <p:spPr>
          <a:xfrm>
            <a:off x="1661725" y="4561350"/>
            <a:ext cx="1650600" cy="1264888"/>
          </a:xfrm>
          <a:prstGeom prst="rect">
            <a:avLst/>
          </a:prstGeom>
          <a:noFill/>
          <a:ln>
            <a:noFill/>
          </a:ln>
        </p:spPr>
      </p:pic>
      <p:cxnSp>
        <p:nvCxnSpPr>
          <p:cNvPr id="189" name="Google Shape;189;g1e994f73a3b_0_23"/>
          <p:cNvCxnSpPr>
            <a:stCxn id="188" idx="3"/>
          </p:cNvCxnSpPr>
          <p:nvPr/>
        </p:nvCxnSpPr>
        <p:spPr>
          <a:xfrm flipH="1" rot="10800000">
            <a:off x="3312325" y="5185994"/>
            <a:ext cx="271200" cy="7800"/>
          </a:xfrm>
          <a:prstGeom prst="straightConnector1">
            <a:avLst/>
          </a:prstGeom>
          <a:noFill/>
          <a:ln cap="flat" cmpd="sng" w="9525">
            <a:solidFill>
              <a:schemeClr val="dk2"/>
            </a:solidFill>
            <a:prstDash val="solid"/>
            <a:round/>
            <a:headEnd len="sm" w="sm" type="none"/>
            <a:tailEnd len="med" w="med" type="triangle"/>
          </a:ln>
        </p:spPr>
      </p:cxnSp>
      <p:pic>
        <p:nvPicPr>
          <p:cNvPr id="190" name="Google Shape;190;g1e994f73a3b_0_23"/>
          <p:cNvPicPr preferRelativeResize="0"/>
          <p:nvPr/>
        </p:nvPicPr>
        <p:blipFill rotWithShape="1">
          <a:blip r:embed="rId7">
            <a:alphaModFix/>
          </a:blip>
          <a:srcRect b="0" l="0" r="0" t="0"/>
          <a:stretch/>
        </p:blipFill>
        <p:spPr>
          <a:xfrm>
            <a:off x="3583400" y="4929375"/>
            <a:ext cx="6536774" cy="5210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8a35054180_0_0"/>
          <p:cNvSpPr txBox="1"/>
          <p:nvPr>
            <p:ph type="title"/>
          </p:nvPr>
        </p:nvSpPr>
        <p:spPr>
          <a:xfrm>
            <a:off x="695772" y="291648"/>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23238F"/>
                </a:solidFill>
                <a:latin typeface="Times New Roman"/>
                <a:ea typeface="Times New Roman"/>
                <a:cs typeface="Times New Roman"/>
                <a:sym typeface="Times New Roman"/>
              </a:rPr>
              <a:t>FL-802 Unit Picnic!!</a:t>
            </a:r>
            <a:endParaRPr b="1" sz="3800">
              <a:solidFill>
                <a:srgbClr val="23238F"/>
              </a:solidFill>
              <a:latin typeface="Times New Roman"/>
              <a:ea typeface="Times New Roman"/>
              <a:cs typeface="Times New Roman"/>
              <a:sym typeface="Times New Roman"/>
            </a:endParaRPr>
          </a:p>
        </p:txBody>
      </p:sp>
      <p:sp>
        <p:nvSpPr>
          <p:cNvPr id="196" name="Google Shape;196;g28a35054180_0_0"/>
          <p:cNvSpPr txBox="1"/>
          <p:nvPr/>
        </p:nvSpPr>
        <p:spPr>
          <a:xfrm>
            <a:off x="555986" y="1705442"/>
            <a:ext cx="9008400" cy="50295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The unit picnic is the first time during the school year the whole unit is invited out to meet one another and boost morale! Food, fun, and friends is what this event is all about!</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Calibri"/>
                <a:ea typeface="Calibri"/>
                <a:cs typeface="Calibri"/>
                <a:sym typeface="Calibri"/>
              </a:rPr>
              <a:t>Parents and family are more than welcome to come and hang out for the duration of the picnic. (more information on the next slide.)</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Date:</a:t>
            </a:r>
            <a:r>
              <a:rPr b="0" i="0" lang="en-US" sz="2600" u="none" cap="none" strike="noStrike">
                <a:solidFill>
                  <a:srgbClr val="000000"/>
                </a:solidFill>
                <a:latin typeface="Calibri"/>
                <a:ea typeface="Calibri"/>
                <a:cs typeface="Calibri"/>
                <a:sym typeface="Calibri"/>
              </a:rPr>
              <a:t> 28 October</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Time:</a:t>
            </a:r>
            <a:r>
              <a:rPr b="0" i="0" lang="en-US" sz="2600" u="none" cap="none" strike="noStrike">
                <a:solidFill>
                  <a:srgbClr val="000000"/>
                </a:solidFill>
                <a:latin typeface="Calibri"/>
                <a:ea typeface="Calibri"/>
                <a:cs typeface="Calibri"/>
                <a:sym typeface="Calibri"/>
              </a:rPr>
              <a:t> 1100-1400</a:t>
            </a:r>
            <a:endParaRPr b="0" i="0" sz="2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Calibri"/>
                <a:ea typeface="Calibri"/>
                <a:cs typeface="Calibri"/>
                <a:sym typeface="Calibri"/>
              </a:rPr>
              <a:t>Location: </a:t>
            </a:r>
            <a:r>
              <a:rPr b="0" i="0" lang="en-US" sz="2600" u="none" cap="none" strike="noStrike">
                <a:solidFill>
                  <a:srgbClr val="000000"/>
                </a:solidFill>
                <a:latin typeface="Calibri"/>
                <a:ea typeface="Calibri"/>
                <a:cs typeface="Calibri"/>
                <a:sym typeface="Calibri"/>
              </a:rPr>
              <a:t>Veterans Memorial Park (420 S Park Ave, Winter Garden, FL)</a:t>
            </a:r>
            <a:endParaRPr b="0" i="0" sz="26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e9310e5525_0_152"/>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rPr lang="en-US" sz="2600">
                <a:solidFill>
                  <a:srgbClr val="000000"/>
                </a:solidFill>
              </a:rPr>
              <a:t>If you are interested in going please fill out the google form below as well as fill out the perfect potluck link! </a:t>
            </a:r>
            <a:endParaRPr sz="2600">
              <a:solidFill>
                <a:srgbClr val="000000"/>
              </a:solidFill>
            </a:endParaRPr>
          </a:p>
          <a:p>
            <a:pPr indent="0" lvl="0" marL="0" rtl="0" algn="l">
              <a:lnSpc>
                <a:spcPct val="90000"/>
              </a:lnSpc>
              <a:spcBef>
                <a:spcPts val="1107"/>
              </a:spcBef>
              <a:spcAft>
                <a:spcPts val="0"/>
              </a:spcAft>
              <a:buSzPts val="1800"/>
              <a:buNone/>
            </a:pPr>
            <a:r>
              <a:t/>
            </a:r>
            <a:endParaRPr/>
          </a:p>
        </p:txBody>
      </p:sp>
      <p:sp>
        <p:nvSpPr>
          <p:cNvPr id="203" name="Google Shape;203;g1e9310e5525_0_15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FL-802 Unit Picnic!!</a:t>
            </a:r>
            <a:endParaRPr/>
          </a:p>
        </p:txBody>
      </p:sp>
      <p:sp>
        <p:nvSpPr>
          <p:cNvPr id="204" name="Google Shape;204;g1e9310e5525_0_152"/>
          <p:cNvSpPr txBox="1"/>
          <p:nvPr/>
        </p:nvSpPr>
        <p:spPr>
          <a:xfrm>
            <a:off x="4985028" y="3128230"/>
            <a:ext cx="50601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alibri"/>
                <a:ea typeface="Calibri"/>
                <a:cs typeface="Calibri"/>
                <a:sym typeface="Calibri"/>
              </a:rPr>
              <a:t>https://tinyurl.com/PerfectPotluck802</a:t>
            </a:r>
            <a:endParaRPr b="0" i="0" sz="1200" u="none" cap="none" strike="noStrike">
              <a:solidFill>
                <a:srgbClr val="000000"/>
              </a:solidFill>
              <a:latin typeface="Calibri"/>
              <a:ea typeface="Calibri"/>
              <a:cs typeface="Calibri"/>
              <a:sym typeface="Calibri"/>
            </a:endParaRPr>
          </a:p>
        </p:txBody>
      </p:sp>
      <p:pic>
        <p:nvPicPr>
          <p:cNvPr id="205" name="Google Shape;205;g1e9310e5525_0_152"/>
          <p:cNvPicPr preferRelativeResize="0"/>
          <p:nvPr/>
        </p:nvPicPr>
        <p:blipFill rotWithShape="1">
          <a:blip r:embed="rId3">
            <a:alphaModFix/>
          </a:blip>
          <a:srcRect b="0" l="0" r="0" t="0"/>
          <a:stretch/>
        </p:blipFill>
        <p:spPr>
          <a:xfrm>
            <a:off x="6587409" y="3983053"/>
            <a:ext cx="1855388" cy="1749969"/>
          </a:xfrm>
          <a:prstGeom prst="rect">
            <a:avLst/>
          </a:prstGeom>
          <a:noFill/>
          <a:ln>
            <a:noFill/>
          </a:ln>
        </p:spPr>
      </p:pic>
      <p:sp>
        <p:nvSpPr>
          <p:cNvPr id="206" name="Google Shape;206;g1e9310e5525_0_152"/>
          <p:cNvSpPr txBox="1"/>
          <p:nvPr/>
        </p:nvSpPr>
        <p:spPr>
          <a:xfrm>
            <a:off x="283050" y="3128225"/>
            <a:ext cx="4777800" cy="5502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alibri"/>
                <a:ea typeface="Calibri"/>
                <a:cs typeface="Calibri"/>
                <a:sym typeface="Calibri"/>
              </a:rPr>
              <a:t>https://tinyurl.com/802UnitPicnicInterest</a:t>
            </a:r>
            <a:endParaRPr b="0" i="0" sz="2100" u="none" cap="none" strike="noStrike">
              <a:solidFill>
                <a:srgbClr val="000000"/>
              </a:solidFill>
              <a:latin typeface="Calibri"/>
              <a:ea typeface="Calibri"/>
              <a:cs typeface="Calibri"/>
              <a:sym typeface="Calibri"/>
            </a:endParaRPr>
          </a:p>
        </p:txBody>
      </p:sp>
      <p:pic>
        <p:nvPicPr>
          <p:cNvPr id="207" name="Google Shape;207;g1e9310e5525_0_152"/>
          <p:cNvPicPr preferRelativeResize="0"/>
          <p:nvPr/>
        </p:nvPicPr>
        <p:blipFill rotWithShape="1">
          <a:blip r:embed="rId4">
            <a:alphaModFix/>
          </a:blip>
          <a:srcRect b="0" l="0" r="0" t="0"/>
          <a:stretch/>
        </p:blipFill>
        <p:spPr>
          <a:xfrm>
            <a:off x="1562122" y="3983053"/>
            <a:ext cx="1876472" cy="1760511"/>
          </a:xfrm>
          <a:prstGeom prst="rect">
            <a:avLst/>
          </a:prstGeom>
          <a:noFill/>
          <a:ln>
            <a:noFill/>
          </a:ln>
        </p:spPr>
      </p:pic>
      <p:sp>
        <p:nvSpPr>
          <p:cNvPr id="208" name="Google Shape;208;g1e9310e5525_0_152"/>
          <p:cNvSpPr txBox="1"/>
          <p:nvPr/>
        </p:nvSpPr>
        <p:spPr>
          <a:xfrm>
            <a:off x="555986" y="6188684"/>
            <a:ext cx="9008400" cy="8427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have any questions or concerns, please contact C/ 2nd Lt Sara Mattox @ 4072423829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e993729b5b_0_239"/>
          <p:cNvSpPr txBox="1"/>
          <p:nvPr>
            <p:ph idx="1" type="body"/>
          </p:nvPr>
        </p:nvSpPr>
        <p:spPr>
          <a:xfrm>
            <a:off x="251675" y="1509600"/>
            <a:ext cx="4374000" cy="5514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1100"/>
              <a:buFont typeface="Arial"/>
              <a:buNone/>
            </a:pPr>
            <a:r>
              <a:rPr lang="en-US" sz="2800">
                <a:latin typeface="Roboto"/>
                <a:ea typeface="Roboto"/>
                <a:cs typeface="Roboto"/>
                <a:sym typeface="Roboto"/>
              </a:rPr>
              <a:t>Air Force Ball is our unit’s very own dance! It is a fun filled night with ceremonies, food, and lots of dancing! This years AFB is </a:t>
            </a:r>
            <a:r>
              <a:rPr b="1" lang="en-US" sz="2800" u="sng">
                <a:latin typeface="Roboto"/>
                <a:ea typeface="Roboto"/>
                <a:cs typeface="Roboto"/>
                <a:sym typeface="Roboto"/>
              </a:rPr>
              <a:t>10 February 2024</a:t>
            </a:r>
            <a:r>
              <a:rPr lang="en-US" sz="2800">
                <a:latin typeface="Roboto"/>
                <a:ea typeface="Roboto"/>
                <a:cs typeface="Roboto"/>
                <a:sym typeface="Roboto"/>
              </a:rPr>
              <a:t> at </a:t>
            </a:r>
            <a:r>
              <a:rPr b="1" lang="en-US" sz="2800" u="sng">
                <a:latin typeface="Roboto"/>
                <a:ea typeface="Roboto"/>
                <a:cs typeface="Roboto"/>
                <a:sym typeface="Roboto"/>
              </a:rPr>
              <a:t>Rosen Plaza</a:t>
            </a:r>
            <a:r>
              <a:rPr lang="en-US" sz="2800">
                <a:latin typeface="Roboto"/>
                <a:ea typeface="Roboto"/>
                <a:cs typeface="Roboto"/>
                <a:sym typeface="Roboto"/>
              </a:rPr>
              <a:t> from </a:t>
            </a:r>
            <a:r>
              <a:rPr b="1" lang="en-US" sz="2800" u="sng">
                <a:latin typeface="Roboto"/>
                <a:ea typeface="Roboto"/>
                <a:cs typeface="Roboto"/>
                <a:sym typeface="Roboto"/>
              </a:rPr>
              <a:t>1830 to 2230!</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956" u="sng">
                <a:solidFill>
                  <a:schemeClr val="hlink"/>
                </a:solidFill>
                <a:hlinkClick r:id="rId3"/>
              </a:rPr>
              <a:t>https://www.schoolpay.com/pay/for/Air-Force-Ball-Tickets-2324/SbGcCl</a:t>
            </a:r>
            <a:endParaRPr b="1" sz="3556"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2800">
                <a:latin typeface="Roboto"/>
                <a:ea typeface="Roboto"/>
                <a:cs typeface="Roboto"/>
                <a:sym typeface="Roboto"/>
              </a:rPr>
              <a:t>Ticket prices are as follows:</a:t>
            </a:r>
            <a:endParaRPr sz="2800">
              <a:latin typeface="Roboto"/>
              <a:ea typeface="Roboto"/>
              <a:cs typeface="Roboto"/>
              <a:sym typeface="Roboto"/>
            </a:endParaRPr>
          </a:p>
          <a:p>
            <a:pPr indent="0" lvl="0" marL="0" rtl="0" algn="ctr">
              <a:lnSpc>
                <a:spcPct val="100000"/>
              </a:lnSpc>
              <a:spcBef>
                <a:spcPts val="0"/>
              </a:spcBef>
              <a:spcAft>
                <a:spcPts val="0"/>
              </a:spcAft>
              <a:buClr>
                <a:schemeClr val="dk1"/>
              </a:buClr>
              <a:buSzPts val="1100"/>
              <a:buFont typeface="Arial"/>
              <a:buNone/>
            </a:pPr>
            <a:r>
              <a:rPr b="1" lang="en-US" sz="2800">
                <a:latin typeface="Roboto"/>
                <a:ea typeface="Roboto"/>
                <a:cs typeface="Roboto"/>
                <a:sym typeface="Roboto"/>
              </a:rPr>
              <a:t>Cadets:</a:t>
            </a:r>
            <a:r>
              <a:rPr lang="en-US" sz="2800">
                <a:latin typeface="Roboto"/>
                <a:ea typeface="Roboto"/>
                <a:cs typeface="Roboto"/>
                <a:sym typeface="Roboto"/>
              </a:rPr>
              <a:t> $45</a:t>
            </a:r>
            <a:endParaRPr sz="2800">
              <a:latin typeface="Roboto"/>
              <a:ea typeface="Roboto"/>
              <a:cs typeface="Roboto"/>
              <a:sym typeface="Roboto"/>
            </a:endParaRPr>
          </a:p>
          <a:p>
            <a:pPr indent="0" lvl="0" marL="0" rtl="0" algn="ctr">
              <a:lnSpc>
                <a:spcPct val="100000"/>
              </a:lnSpc>
              <a:spcBef>
                <a:spcPts val="0"/>
              </a:spcBef>
              <a:spcAft>
                <a:spcPts val="0"/>
              </a:spcAft>
              <a:buClr>
                <a:schemeClr val="dk1"/>
              </a:buClr>
              <a:buSzPts val="1100"/>
              <a:buFont typeface="Arial"/>
              <a:buNone/>
            </a:pPr>
            <a:r>
              <a:rPr b="1" lang="en-US" sz="2800">
                <a:latin typeface="Roboto"/>
                <a:ea typeface="Roboto"/>
                <a:cs typeface="Roboto"/>
                <a:sym typeface="Roboto"/>
              </a:rPr>
              <a:t>Guests: </a:t>
            </a:r>
            <a:r>
              <a:rPr lang="en-US" sz="2800">
                <a:latin typeface="Roboto"/>
                <a:ea typeface="Roboto"/>
                <a:cs typeface="Roboto"/>
                <a:sym typeface="Roboto"/>
              </a:rPr>
              <a:t>$50</a:t>
            </a:r>
            <a:endParaRPr sz="3199">
              <a:latin typeface="Roboto"/>
              <a:ea typeface="Roboto"/>
              <a:cs typeface="Roboto"/>
              <a:sym typeface="Roboto"/>
            </a:endParaRPr>
          </a:p>
        </p:txBody>
      </p:sp>
      <p:sp>
        <p:nvSpPr>
          <p:cNvPr id="215" name="Google Shape;215;g1e993729b5b_0_2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FL-802 Air Force Ball</a:t>
            </a:r>
            <a:endParaRPr/>
          </a:p>
        </p:txBody>
      </p:sp>
      <p:pic>
        <p:nvPicPr>
          <p:cNvPr id="216" name="Google Shape;216;g1e993729b5b_0_239"/>
          <p:cNvPicPr preferRelativeResize="0"/>
          <p:nvPr/>
        </p:nvPicPr>
        <p:blipFill rotWithShape="1">
          <a:blip r:embed="rId4">
            <a:alphaModFix/>
          </a:blip>
          <a:srcRect b="0" l="0" r="0" t="0"/>
          <a:stretch/>
        </p:blipFill>
        <p:spPr>
          <a:xfrm rot="474924">
            <a:off x="7314169" y="2911901"/>
            <a:ext cx="2508854" cy="1881646"/>
          </a:xfrm>
          <a:prstGeom prst="rect">
            <a:avLst/>
          </a:prstGeom>
          <a:noFill/>
          <a:ln>
            <a:noFill/>
          </a:ln>
        </p:spPr>
      </p:pic>
      <p:pic>
        <p:nvPicPr>
          <p:cNvPr id="217" name="Google Shape;217;g1e993729b5b_0_239"/>
          <p:cNvPicPr preferRelativeResize="0"/>
          <p:nvPr/>
        </p:nvPicPr>
        <p:blipFill rotWithShape="1">
          <a:blip r:embed="rId5">
            <a:alphaModFix/>
          </a:blip>
          <a:srcRect b="0" l="0" r="0" t="0"/>
          <a:stretch/>
        </p:blipFill>
        <p:spPr>
          <a:xfrm rot="-178703">
            <a:off x="4842430" y="1850919"/>
            <a:ext cx="2358646" cy="3586924"/>
          </a:xfrm>
          <a:prstGeom prst="rect">
            <a:avLst/>
          </a:prstGeom>
          <a:noFill/>
          <a:ln>
            <a:noFill/>
          </a:ln>
        </p:spPr>
      </p:pic>
      <p:pic>
        <p:nvPicPr>
          <p:cNvPr id="218" name="Google Shape;218;g1e993729b5b_0_239"/>
          <p:cNvPicPr preferRelativeResize="0"/>
          <p:nvPr/>
        </p:nvPicPr>
        <p:blipFill rotWithShape="1">
          <a:blip r:embed="rId6">
            <a:alphaModFix/>
          </a:blip>
          <a:srcRect b="0" l="0" r="0" t="0"/>
          <a:stretch/>
        </p:blipFill>
        <p:spPr>
          <a:xfrm>
            <a:off x="7417813" y="5162397"/>
            <a:ext cx="17145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e993729b5b_0_248"/>
          <p:cNvSpPr txBox="1"/>
          <p:nvPr>
            <p:ph idx="1" type="body"/>
          </p:nvPr>
        </p:nvSpPr>
        <p:spPr>
          <a:xfrm>
            <a:off x="79900" y="1762725"/>
            <a:ext cx="10192800" cy="1775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SzPts val="1800"/>
              <a:buNone/>
            </a:pPr>
            <a:r>
              <a:rPr lang="en-US" sz="2800">
                <a:latin typeface="Roboto"/>
                <a:ea typeface="Roboto"/>
                <a:cs typeface="Roboto"/>
                <a:sym typeface="Roboto"/>
              </a:rPr>
              <a:t>Kitty Hawk Honor Society is giving the unit a chance to vote on their favorite theme for AFB this year! Please scan the QR code or copy the link to vote. Voting ends on 1 November and the winning theme will be announced 2 November!</a:t>
            </a:r>
            <a:endParaRPr sz="2800">
              <a:latin typeface="Roboto"/>
              <a:ea typeface="Roboto"/>
              <a:cs typeface="Roboto"/>
              <a:sym typeface="Roboto"/>
            </a:endParaRPr>
          </a:p>
        </p:txBody>
      </p:sp>
      <p:sp>
        <p:nvSpPr>
          <p:cNvPr id="225" name="Google Shape;225;g1e993729b5b_0_248"/>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Theme Voting for AFB</a:t>
            </a:r>
            <a:endParaRPr/>
          </a:p>
        </p:txBody>
      </p:sp>
      <p:sp>
        <p:nvSpPr>
          <p:cNvPr id="226" name="Google Shape;226;g1e993729b5b_0_248"/>
          <p:cNvSpPr txBox="1"/>
          <p:nvPr/>
        </p:nvSpPr>
        <p:spPr>
          <a:xfrm>
            <a:off x="164189" y="6061936"/>
            <a:ext cx="9792000" cy="8427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have any questions or concerns, please contact C/ 2nd Lt Sara Mattox @ 4072423829 or at 4804154679@students.ocps.net</a:t>
            </a:r>
            <a:endParaRPr b="0" i="0" sz="2000" u="none" cap="none" strike="noStrike">
              <a:solidFill>
                <a:srgbClr val="000000"/>
              </a:solidFill>
              <a:latin typeface="Calibri"/>
              <a:ea typeface="Calibri"/>
              <a:cs typeface="Calibri"/>
              <a:sym typeface="Calibri"/>
            </a:endParaRPr>
          </a:p>
        </p:txBody>
      </p:sp>
      <p:sp>
        <p:nvSpPr>
          <p:cNvPr id="227" name="Google Shape;227;g1e993729b5b_0_248"/>
          <p:cNvSpPr txBox="1"/>
          <p:nvPr/>
        </p:nvSpPr>
        <p:spPr>
          <a:xfrm>
            <a:off x="1184714" y="4228005"/>
            <a:ext cx="6249600" cy="6426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sng" cap="none" strike="noStrike">
                <a:solidFill>
                  <a:schemeClr val="hlink"/>
                </a:solidFill>
                <a:latin typeface="Calibri"/>
                <a:ea typeface="Calibri"/>
                <a:cs typeface="Calibri"/>
                <a:sym typeface="Calibri"/>
                <a:hlinkClick r:id="rId3"/>
              </a:rPr>
              <a:t>https://tinyurl.com/AFBThemeVoting</a:t>
            </a:r>
            <a:endParaRPr b="0" i="0" sz="1700" u="none" cap="none" strike="noStrike">
              <a:solidFill>
                <a:srgbClr val="000000"/>
              </a:solidFill>
              <a:latin typeface="Calibri"/>
              <a:ea typeface="Calibri"/>
              <a:cs typeface="Calibri"/>
              <a:sym typeface="Calibri"/>
            </a:endParaRPr>
          </a:p>
        </p:txBody>
      </p:sp>
      <p:pic>
        <p:nvPicPr>
          <p:cNvPr id="228" name="Google Shape;228;g1e993729b5b_0_248"/>
          <p:cNvPicPr preferRelativeResize="0"/>
          <p:nvPr/>
        </p:nvPicPr>
        <p:blipFill rotWithShape="1">
          <a:blip r:embed="rId4">
            <a:alphaModFix/>
          </a:blip>
          <a:srcRect b="0" l="0" r="0" t="0"/>
          <a:stretch/>
        </p:blipFill>
        <p:spPr>
          <a:xfrm>
            <a:off x="7612074" y="3390537"/>
            <a:ext cx="2059006" cy="19659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