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7589825" cx="10120300"/>
  <p:notesSz cx="6858000" cy="9296400"/>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29" roundtripDataSignature="AMtx7mgEnMe34UJY58S2LkDUs4a6mn2D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5" name="Google Shape;125;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26" name="Google Shape;126;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e9310e5525_0_15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2" name="Google Shape;232;g1e9310e5525_0_15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33" name="Google Shape;233;g1e9310e5525_0_152: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8a35054180_0_278: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4" name="Google Shape;244;g28a35054180_0_278: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45" name="Google Shape;245;g28a35054180_0_278: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8a35054180_0_40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3" name="Google Shape;253;g28a35054180_0_40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54" name="Google Shape;254;g28a35054180_0_40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90017ae299_0_0:notes"/>
          <p:cNvSpPr/>
          <p:nvPr>
            <p:ph idx="2" type="sldImg"/>
          </p:nvPr>
        </p:nvSpPr>
        <p:spPr>
          <a:xfrm>
            <a:off x="1160827"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2" name="Google Shape;262;g290017ae299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63" name="Google Shape;263;g290017ae299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90f99e6679_3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90f99e6679_3_0: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76" name="Google Shape;276;g290f99e6679_3_0: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8decd49097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8decd49097_0_0: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7785e91a4d8b63eb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7785e91a4d8b63eb_0: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94" name="Google Shape;294;g7785e91a4d8b63eb_0: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02" name="Google Shape;302;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9" name="Google Shape;309;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10" name="Google Shape;310;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16" name="Google Shape;316;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0" name="Google Shape;140;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41" name="Google Shape;141;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54" name="Google Shape;154;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86ece048e0_0_0: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3" name="Google Shape;173;g286ece048e0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74" name="Google Shape;174;g286ece048e0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b55438bef77a795_0:notes"/>
          <p:cNvSpPr/>
          <p:nvPr>
            <p:ph idx="2" type="sldImg"/>
          </p:nvPr>
        </p:nvSpPr>
        <p:spPr>
          <a:xfrm>
            <a:off x="1073142" y="706438"/>
            <a:ext cx="4730700" cy="354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0" name="Google Shape;180;gb55438bef77a795_0: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181" name="Google Shape;181;gb55438bef77a795_0: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e871abb24a_0_0:notes"/>
          <p:cNvSpPr/>
          <p:nvPr>
            <p:ph idx="2" type="sldImg"/>
          </p:nvPr>
        </p:nvSpPr>
        <p:spPr>
          <a:xfrm>
            <a:off x="1073150" y="706438"/>
            <a:ext cx="4730700" cy="354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2" name="Google Shape;192;g1e871abb24a_0_0: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193" name="Google Shape;193;g1e871abb24a_0_0: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e958ba4fc8_0_0:notes"/>
          <p:cNvSpPr/>
          <p:nvPr>
            <p:ph idx="2" type="sldImg"/>
          </p:nvPr>
        </p:nvSpPr>
        <p:spPr>
          <a:xfrm>
            <a:off x="1073150" y="706438"/>
            <a:ext cx="4730700" cy="354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3" name="Google Shape;203;g1e958ba4fc8_0_0: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204" name="Google Shape;204;g1e958ba4fc8_0_0: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a1af0d542f5db0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a1af0d542f5db0_0: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19" name="Google Shape;219;g1a1af0d542f5db0_0: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8a35054180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6" name="Google Shape;226;g28a35054180_0_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 Id="rId4" Type="http://schemas.openxmlformats.org/officeDocument/2006/relationships/image" Target="../media/image25.png"/><Relationship Id="rId5"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tinyurl.com/FL-802SchoolActivityPoll" TargetMode="External"/><Relationship Id="rId4" Type="http://schemas.openxmlformats.org/officeDocument/2006/relationships/image" Target="../media/image13.png"/><Relationship Id="rId5" Type="http://schemas.openxmlformats.org/officeDocument/2006/relationships/image" Target="../media/image23.jpg"/><Relationship Id="rId6"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athleticclearance.fhsaahom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forms.gle/aiuoVF5ij9rz4EsG7"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129" name="Google Shape;129;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130" name="Google Shape;130;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 Staff Sergeant Eliud Cruz-Garcia</a:t>
            </a:r>
            <a:endParaRPr b="0" i="0" sz="2800" u="none" cap="none" strike="noStrike">
              <a:solidFill>
                <a:srgbClr val="000000"/>
              </a:solidFill>
              <a:latin typeface="Times New Roman"/>
              <a:ea typeface="Times New Roman"/>
              <a:cs typeface="Times New Roman"/>
              <a:sym typeface="Times New Roman"/>
            </a:endParaRPr>
          </a:p>
        </p:txBody>
      </p:sp>
      <p:sp>
        <p:nvSpPr>
          <p:cNvPr id="131" name="Google Shape;131;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132" name="Google Shape;132;gf9758be2c3_0_26"/>
          <p:cNvSpPr txBox="1"/>
          <p:nvPr/>
        </p:nvSpPr>
        <p:spPr>
          <a:xfrm>
            <a:off x="7743675" y="6080200"/>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 1</a:t>
            </a:r>
            <a:r>
              <a:rPr lang="en-US" sz="2000">
                <a:solidFill>
                  <a:schemeClr val="dk1"/>
                </a:solidFill>
                <a:latin typeface="Times New Roman"/>
                <a:ea typeface="Times New Roman"/>
                <a:cs typeface="Times New Roman"/>
                <a:sym typeface="Times New Roman"/>
              </a:rPr>
              <a:t>9</a:t>
            </a:r>
            <a:r>
              <a:rPr b="0" i="0" lang="en-US" sz="2000" u="none" cap="none" strike="noStrike">
                <a:solidFill>
                  <a:schemeClr val="dk1"/>
                </a:solidFill>
                <a:latin typeface="Times New Roman"/>
                <a:ea typeface="Times New Roman"/>
                <a:cs typeface="Times New Roman"/>
                <a:sym typeface="Times New Roman"/>
              </a:rPr>
              <a:t> October 2023</a:t>
            </a:r>
            <a:endParaRPr b="0" i="0" sz="2000" u="none" cap="none" strike="noStrike">
              <a:solidFill>
                <a:schemeClr val="dk1"/>
              </a:solidFill>
              <a:latin typeface="Times New Roman"/>
              <a:ea typeface="Times New Roman"/>
              <a:cs typeface="Times New Roman"/>
              <a:sym typeface="Times New Roman"/>
            </a:endParaRPr>
          </a:p>
        </p:txBody>
      </p:sp>
      <p:sp>
        <p:nvSpPr>
          <p:cNvPr id="133" name="Google Shape;133;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34" name="Google Shape;134;gf9758be2c3_0_26"/>
          <p:cNvSpPr txBox="1"/>
          <p:nvPr/>
        </p:nvSpPr>
        <p:spPr>
          <a:xfrm>
            <a:off x="2420846" y="6286009"/>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135" name="Google Shape;135;gf9758be2c3_0_26"/>
          <p:cNvSpPr txBox="1"/>
          <p:nvPr/>
        </p:nvSpPr>
        <p:spPr>
          <a:xfrm>
            <a:off x="4151475"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136" name="Google Shape;136;gf9758be2c3_0_26"/>
          <p:cNvSpPr txBox="1"/>
          <p:nvPr/>
        </p:nvSpPr>
        <p:spPr>
          <a:xfrm>
            <a:off x="49867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137" name="Google Shape;137;gf9758be2c3_0_26"/>
          <p:cNvSpPr txBox="1"/>
          <p:nvPr/>
        </p:nvSpPr>
        <p:spPr>
          <a:xfrm>
            <a:off x="59330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5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 calcmode="lin" valueType="num">
                                      <p:cBhvr additive="base">
                                        <p:cTn dur="500"/>
                                        <p:tgtEl>
                                          <p:spTgt spid="13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2000"/>
                                        <p:tgtEl>
                                          <p:spTgt spid="13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1e9310e5525_0_152"/>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800"/>
              <a:buNone/>
            </a:pPr>
            <a:r>
              <a:rPr lang="en-US" sz="2600">
                <a:solidFill>
                  <a:srgbClr val="000000"/>
                </a:solidFill>
              </a:rPr>
              <a:t>If you are interested in going please fill out the google form below as well as fill out the perfect potluck link! </a:t>
            </a:r>
            <a:endParaRPr sz="2600">
              <a:solidFill>
                <a:srgbClr val="000000"/>
              </a:solidFill>
            </a:endParaRPr>
          </a:p>
          <a:p>
            <a:pPr indent="0" lvl="0" marL="0" rtl="0" algn="l">
              <a:lnSpc>
                <a:spcPct val="90000"/>
              </a:lnSpc>
              <a:spcBef>
                <a:spcPts val="1107"/>
              </a:spcBef>
              <a:spcAft>
                <a:spcPts val="0"/>
              </a:spcAft>
              <a:buSzPts val="1800"/>
              <a:buNone/>
            </a:pPr>
            <a:r>
              <a:t/>
            </a:r>
            <a:endParaRPr/>
          </a:p>
        </p:txBody>
      </p:sp>
      <p:sp>
        <p:nvSpPr>
          <p:cNvPr id="236" name="Google Shape;236;g1e9310e5525_0_15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FL-802 Unit Picnic!!</a:t>
            </a:r>
            <a:endParaRPr/>
          </a:p>
        </p:txBody>
      </p:sp>
      <p:sp>
        <p:nvSpPr>
          <p:cNvPr id="237" name="Google Shape;237;g1e9310e5525_0_152"/>
          <p:cNvSpPr txBox="1"/>
          <p:nvPr/>
        </p:nvSpPr>
        <p:spPr>
          <a:xfrm>
            <a:off x="4985028" y="3128230"/>
            <a:ext cx="5060100" cy="5502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Calibri"/>
                <a:ea typeface="Calibri"/>
                <a:cs typeface="Calibri"/>
                <a:sym typeface="Calibri"/>
              </a:rPr>
              <a:t>https://tinyurl.com/PerfectPotluck802</a:t>
            </a:r>
            <a:endParaRPr b="0" i="0" sz="1200" u="none" cap="none" strike="noStrike">
              <a:solidFill>
                <a:srgbClr val="000000"/>
              </a:solidFill>
              <a:latin typeface="Calibri"/>
              <a:ea typeface="Calibri"/>
              <a:cs typeface="Calibri"/>
              <a:sym typeface="Calibri"/>
            </a:endParaRPr>
          </a:p>
        </p:txBody>
      </p:sp>
      <p:pic>
        <p:nvPicPr>
          <p:cNvPr id="238" name="Google Shape;238;g1e9310e5525_0_152"/>
          <p:cNvPicPr preferRelativeResize="0"/>
          <p:nvPr/>
        </p:nvPicPr>
        <p:blipFill rotWithShape="1">
          <a:blip r:embed="rId3">
            <a:alphaModFix/>
          </a:blip>
          <a:srcRect b="0" l="0" r="0" t="0"/>
          <a:stretch/>
        </p:blipFill>
        <p:spPr>
          <a:xfrm>
            <a:off x="6587409" y="3983053"/>
            <a:ext cx="1855388" cy="1749969"/>
          </a:xfrm>
          <a:prstGeom prst="rect">
            <a:avLst/>
          </a:prstGeom>
          <a:noFill/>
          <a:ln>
            <a:noFill/>
          </a:ln>
        </p:spPr>
      </p:pic>
      <p:sp>
        <p:nvSpPr>
          <p:cNvPr id="239" name="Google Shape;239;g1e9310e5525_0_152"/>
          <p:cNvSpPr txBox="1"/>
          <p:nvPr/>
        </p:nvSpPr>
        <p:spPr>
          <a:xfrm>
            <a:off x="283050" y="3128225"/>
            <a:ext cx="4777800" cy="5502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https://tinyurl.com/802UnitPicnicInterest</a:t>
            </a:r>
            <a:endParaRPr b="0" i="0" sz="2100" u="none" cap="none" strike="noStrike">
              <a:solidFill>
                <a:srgbClr val="000000"/>
              </a:solidFill>
              <a:latin typeface="Calibri"/>
              <a:ea typeface="Calibri"/>
              <a:cs typeface="Calibri"/>
              <a:sym typeface="Calibri"/>
            </a:endParaRPr>
          </a:p>
        </p:txBody>
      </p:sp>
      <p:pic>
        <p:nvPicPr>
          <p:cNvPr id="240" name="Google Shape;240;g1e9310e5525_0_152"/>
          <p:cNvPicPr preferRelativeResize="0"/>
          <p:nvPr/>
        </p:nvPicPr>
        <p:blipFill rotWithShape="1">
          <a:blip r:embed="rId4">
            <a:alphaModFix/>
          </a:blip>
          <a:srcRect b="0" l="0" r="0" t="0"/>
          <a:stretch/>
        </p:blipFill>
        <p:spPr>
          <a:xfrm>
            <a:off x="1562122" y="3983053"/>
            <a:ext cx="1876472" cy="1760511"/>
          </a:xfrm>
          <a:prstGeom prst="rect">
            <a:avLst/>
          </a:prstGeom>
          <a:noFill/>
          <a:ln>
            <a:noFill/>
          </a:ln>
        </p:spPr>
      </p:pic>
      <p:sp>
        <p:nvSpPr>
          <p:cNvPr id="241" name="Google Shape;241;g1e9310e5525_0_152"/>
          <p:cNvSpPr txBox="1"/>
          <p:nvPr/>
        </p:nvSpPr>
        <p:spPr>
          <a:xfrm>
            <a:off x="555986" y="6188684"/>
            <a:ext cx="9008400" cy="8427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If you have any questions or concerns, please contact C/ 2nd Lt Sara Mattox @ 4072423829</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8a35054180_0_278"/>
          <p:cNvSpPr txBox="1"/>
          <p:nvPr>
            <p:ph idx="1" type="body"/>
          </p:nvPr>
        </p:nvSpPr>
        <p:spPr>
          <a:xfrm>
            <a:off x="0" y="1731700"/>
            <a:ext cx="10120500" cy="4283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107"/>
              </a:spcBef>
              <a:spcAft>
                <a:spcPts val="0"/>
              </a:spcAft>
              <a:buSzPts val="1800"/>
              <a:buNone/>
            </a:pPr>
            <a:r>
              <a:rPr lang="en-US"/>
              <a:t>We need 2nd years and some exceptional 1st years to march the 30 count for inspection. If you’re on this list, you’ve stood out in your drill skills and we want to help you get better to do good in marching for inspection;</a:t>
            </a:r>
            <a:endParaRPr/>
          </a:p>
          <a:p>
            <a:pPr indent="0" lvl="0" marL="0" rtl="0" algn="l">
              <a:lnSpc>
                <a:spcPct val="90000"/>
              </a:lnSpc>
              <a:spcBef>
                <a:spcPts val="1107"/>
              </a:spcBef>
              <a:spcAft>
                <a:spcPts val="0"/>
              </a:spcAft>
              <a:buSzPts val="1800"/>
              <a:buNone/>
            </a:pPr>
            <a:r>
              <a:rPr b="1" lang="en-US" sz="3000"/>
              <a:t>Motta, G., Sanchez, Borgeson, Dalton, Walker, Vargas, Tolbert, Chuidian, Le, H., Johnson, Nguyen, Tawil, Bouknight and Wisdom.</a:t>
            </a:r>
            <a:endParaRPr b="1"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rPr lang="en-US" sz="3000"/>
              <a:t>If you can stay after school to practice the 30 count you will earn the achievement ribbon!</a:t>
            </a:r>
            <a:endParaRPr sz="3000"/>
          </a:p>
        </p:txBody>
      </p:sp>
      <p:sp>
        <p:nvSpPr>
          <p:cNvPr id="248" name="Google Shape;248;g28a35054180_0_278"/>
          <p:cNvSpPr txBox="1"/>
          <p:nvPr>
            <p:ph type="title"/>
          </p:nvPr>
        </p:nvSpPr>
        <p:spPr>
          <a:xfrm>
            <a:off x="33592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sz="3000"/>
              <a:t>Inspection Marching Team</a:t>
            </a:r>
            <a:endParaRPr sz="3000"/>
          </a:p>
        </p:txBody>
      </p:sp>
      <p:sp>
        <p:nvSpPr>
          <p:cNvPr id="249" name="Google Shape;249;g28a35054180_0_278"/>
          <p:cNvSpPr txBox="1"/>
          <p:nvPr/>
        </p:nvSpPr>
        <p:spPr>
          <a:xfrm>
            <a:off x="-100" y="6534800"/>
            <a:ext cx="10120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For any questions or concerns contact Cadet Agrafena Ritz at (386) 344-9452</a:t>
            </a:r>
            <a:endParaRPr b="0" i="0" sz="1600" u="none" cap="none" strike="noStrike">
              <a:solidFill>
                <a:srgbClr val="000000"/>
              </a:solidFill>
              <a:latin typeface="Calibri"/>
              <a:ea typeface="Calibri"/>
              <a:cs typeface="Calibri"/>
              <a:sym typeface="Calibri"/>
            </a:endParaRPr>
          </a:p>
        </p:txBody>
      </p:sp>
      <p:pic>
        <p:nvPicPr>
          <p:cNvPr id="250" name="Google Shape;250;g28a35054180_0_278"/>
          <p:cNvPicPr preferRelativeResize="0"/>
          <p:nvPr/>
        </p:nvPicPr>
        <p:blipFill rotWithShape="1">
          <a:blip r:embed="rId3">
            <a:alphaModFix/>
          </a:blip>
          <a:srcRect b="39845" l="0" r="0" t="40045"/>
          <a:stretch/>
        </p:blipFill>
        <p:spPr>
          <a:xfrm>
            <a:off x="6273435" y="5583125"/>
            <a:ext cx="3680940" cy="951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8a35054180_0_400"/>
          <p:cNvSpPr txBox="1"/>
          <p:nvPr>
            <p:ph idx="1" type="body"/>
          </p:nvPr>
        </p:nvSpPr>
        <p:spPr>
          <a:xfrm>
            <a:off x="-100" y="1652975"/>
            <a:ext cx="10120500" cy="49581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107"/>
              </a:spcBef>
              <a:spcAft>
                <a:spcPts val="0"/>
              </a:spcAft>
              <a:buSzPts val="1800"/>
              <a:buNone/>
            </a:pPr>
            <a:r>
              <a:rPr lang="en-US" sz="3000"/>
              <a:t>Fill out this form for when you can practice after school (even if it’s never):</a:t>
            </a:r>
            <a:endParaRPr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rPr lang="en-US" sz="3000"/>
              <a:t>If you’re a 2nd or 1st year cadet and you weren’t on the last slide but you feel your drill skills are up to par for inspection-feel free to also fill out the form to be considered for the 30 Count Inspection Team!</a:t>
            </a:r>
            <a:endParaRPr sz="3000"/>
          </a:p>
        </p:txBody>
      </p:sp>
      <p:sp>
        <p:nvSpPr>
          <p:cNvPr id="257" name="Google Shape;257;g28a35054180_0_400"/>
          <p:cNvSpPr txBox="1"/>
          <p:nvPr>
            <p:ph type="title"/>
          </p:nvPr>
        </p:nvSpPr>
        <p:spPr>
          <a:xfrm>
            <a:off x="33592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sz="3000"/>
              <a:t>Inspection Marching Team (contd.)</a:t>
            </a:r>
            <a:endParaRPr sz="3000"/>
          </a:p>
        </p:txBody>
      </p:sp>
      <p:sp>
        <p:nvSpPr>
          <p:cNvPr id="258" name="Google Shape;258;g28a35054180_0_400"/>
          <p:cNvSpPr txBox="1"/>
          <p:nvPr/>
        </p:nvSpPr>
        <p:spPr>
          <a:xfrm>
            <a:off x="-100" y="6534800"/>
            <a:ext cx="10120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For any questions or concerns contact Cadet Agrafena Ritz at (386) 344-9452</a:t>
            </a:r>
            <a:endParaRPr b="0" i="0" sz="1600" u="none" cap="none" strike="noStrike">
              <a:solidFill>
                <a:srgbClr val="000000"/>
              </a:solidFill>
              <a:latin typeface="Calibri"/>
              <a:ea typeface="Calibri"/>
              <a:cs typeface="Calibri"/>
              <a:sym typeface="Calibri"/>
            </a:endParaRPr>
          </a:p>
        </p:txBody>
      </p:sp>
      <p:pic>
        <p:nvPicPr>
          <p:cNvPr id="259" name="Google Shape;259;g28a35054180_0_400"/>
          <p:cNvPicPr preferRelativeResize="0"/>
          <p:nvPr/>
        </p:nvPicPr>
        <p:blipFill rotWithShape="1">
          <a:blip r:embed="rId3">
            <a:alphaModFix/>
          </a:blip>
          <a:srcRect b="0" l="0" r="0" t="0"/>
          <a:stretch/>
        </p:blipFill>
        <p:spPr>
          <a:xfrm>
            <a:off x="3796150" y="2250825"/>
            <a:ext cx="2529600" cy="2543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290017ae299_0_0"/>
          <p:cNvSpPr txBox="1"/>
          <p:nvPr>
            <p:ph type="title"/>
          </p:nvPr>
        </p:nvSpPr>
        <p:spPr>
          <a:xfrm>
            <a:off x="695771" y="-10"/>
            <a:ext cx="8728800" cy="1467000"/>
          </a:xfrm>
          <a:prstGeom prst="rect">
            <a:avLst/>
          </a:prstGeom>
          <a:noFill/>
          <a:ln>
            <a:noFill/>
          </a:ln>
        </p:spPr>
        <p:txBody>
          <a:bodyPr anchorCtr="0" anchor="ctr" bIns="46550" lIns="93125" spcFirstLastPara="1" rIns="93125" wrap="square" tIns="46550">
            <a:noAutofit/>
          </a:bodyPr>
          <a:lstStyle/>
          <a:p>
            <a:pPr indent="0" lvl="0" marL="0" rtl="0" algn="ctr">
              <a:lnSpc>
                <a:spcPct val="90000"/>
              </a:lnSpc>
              <a:spcBef>
                <a:spcPts val="0"/>
              </a:spcBef>
              <a:spcAft>
                <a:spcPts val="0"/>
              </a:spcAft>
              <a:buSzPts val="1800"/>
              <a:buNone/>
            </a:pPr>
            <a:r>
              <a:rPr b="1" lang="en-US" sz="4100">
                <a:solidFill>
                  <a:srgbClr val="002060"/>
                </a:solidFill>
                <a:latin typeface="Times New Roman"/>
                <a:ea typeface="Times New Roman"/>
                <a:cs typeface="Times New Roman"/>
                <a:sym typeface="Times New Roman"/>
              </a:rPr>
              <a:t>Cadet Forms</a:t>
            </a:r>
            <a:endParaRPr b="1" sz="4100">
              <a:solidFill>
                <a:srgbClr val="002060"/>
              </a:solidFill>
              <a:latin typeface="Times New Roman"/>
              <a:ea typeface="Times New Roman"/>
              <a:cs typeface="Times New Roman"/>
              <a:sym typeface="Times New Roman"/>
            </a:endParaRPr>
          </a:p>
        </p:txBody>
      </p:sp>
      <p:sp>
        <p:nvSpPr>
          <p:cNvPr id="266" name="Google Shape;266;g290017ae299_0_0"/>
          <p:cNvSpPr txBox="1"/>
          <p:nvPr>
            <p:ph idx="1" type="body"/>
          </p:nvPr>
        </p:nvSpPr>
        <p:spPr>
          <a:xfrm>
            <a:off x="1" y="1309800"/>
            <a:ext cx="12532800" cy="663900"/>
          </a:xfrm>
          <a:prstGeom prst="rect">
            <a:avLst/>
          </a:prstGeom>
          <a:noFill/>
          <a:ln>
            <a:noFill/>
          </a:ln>
        </p:spPr>
        <p:txBody>
          <a:bodyPr anchorCtr="0" anchor="t" bIns="46550" lIns="93125" spcFirstLastPara="1" rIns="93125" wrap="square" tIns="46550">
            <a:noAutofit/>
          </a:bodyPr>
          <a:lstStyle/>
          <a:p>
            <a:pPr indent="0" lvl="0" marL="0" rtl="0" algn="l">
              <a:lnSpc>
                <a:spcPct val="100000"/>
              </a:lnSpc>
              <a:spcBef>
                <a:spcPts val="0"/>
              </a:spcBef>
              <a:spcAft>
                <a:spcPts val="0"/>
              </a:spcAft>
              <a:buSzPts val="1800"/>
              <a:buNone/>
            </a:pPr>
            <a:r>
              <a:rPr b="1" lang="en-US" sz="3000">
                <a:solidFill>
                  <a:srgbClr val="002060"/>
                </a:solidFill>
                <a:latin typeface="Times New Roman"/>
                <a:ea typeface="Times New Roman"/>
                <a:cs typeface="Times New Roman"/>
                <a:sym typeface="Times New Roman"/>
              </a:rPr>
              <a:t>The following cadets are missing the forms listed:</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sp>
        <p:nvSpPr>
          <p:cNvPr id="267" name="Google Shape;267;g290017ae299_0_0"/>
          <p:cNvSpPr txBox="1"/>
          <p:nvPr/>
        </p:nvSpPr>
        <p:spPr>
          <a:xfrm>
            <a:off x="0" y="1869025"/>
            <a:ext cx="3180000" cy="50739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2200"/>
              <a:buFont typeface="Arial"/>
              <a:buNone/>
            </a:pPr>
            <a:r>
              <a:rPr b="1" i="0" lang="en-US" sz="2200" u="sng" cap="none" strike="noStrike">
                <a:solidFill>
                  <a:srgbClr val="FF0000"/>
                </a:solidFill>
                <a:latin typeface="Arial"/>
                <a:ea typeface="Arial"/>
                <a:cs typeface="Arial"/>
                <a:sym typeface="Arial"/>
              </a:rPr>
              <a:t>Consent Form:</a:t>
            </a:r>
            <a:endParaRPr b="1" i="0" sz="2200" u="sng"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00"/>
                </a:solidFill>
                <a:latin typeface="Arial"/>
                <a:ea typeface="Arial"/>
                <a:cs typeface="Arial"/>
                <a:sym typeface="Arial"/>
              </a:rPr>
              <a:t>Abrache, Hannah</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Aguilar, Andres</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Barber, Chloe</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Cortes, Jenni</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Coutray, Angelina</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Damuth, Dalton</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Doyle, Ryan</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Go, Connor</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Nicholas, Alejandro</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00"/>
                </a:solidFill>
                <a:latin typeface="Arial"/>
                <a:ea typeface="Arial"/>
                <a:cs typeface="Arial"/>
                <a:sym typeface="Arial"/>
              </a:rPr>
              <a:t>Osoria, Massyel</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268" name="Google Shape;268;g290017ae299_0_0"/>
          <p:cNvSpPr txBox="1"/>
          <p:nvPr/>
        </p:nvSpPr>
        <p:spPr>
          <a:xfrm>
            <a:off x="2431085" y="4343103"/>
            <a:ext cx="2283600" cy="23691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2200"/>
              <a:buFont typeface="Arial"/>
              <a:buNone/>
            </a:pPr>
            <a:r>
              <a:rPr b="1" i="0" lang="en-US" sz="2200" u="sng" cap="none" strike="noStrike">
                <a:solidFill>
                  <a:srgbClr val="0000FF"/>
                </a:solidFill>
                <a:latin typeface="Arial"/>
                <a:ea typeface="Arial"/>
                <a:cs typeface="Arial"/>
                <a:sym typeface="Arial"/>
              </a:rPr>
              <a:t>Cadet Data Form:</a:t>
            </a:r>
            <a:endParaRPr b="0" i="0" sz="2200" u="sng"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FF"/>
                </a:solidFill>
                <a:latin typeface="Arial"/>
                <a:ea typeface="Arial"/>
                <a:cs typeface="Arial"/>
                <a:sym typeface="Arial"/>
              </a:rPr>
              <a:t>Madera, Jalissa</a:t>
            </a:r>
            <a:endParaRPr b="0" i="0" sz="22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FF"/>
                </a:solidFill>
                <a:latin typeface="Arial"/>
                <a:ea typeface="Arial"/>
                <a:cs typeface="Arial"/>
                <a:sym typeface="Arial"/>
              </a:rPr>
              <a:t>Cortes, Jenni</a:t>
            </a:r>
            <a:endParaRPr b="0" i="0" sz="2200" u="none" cap="none" strike="noStrike">
              <a:solidFill>
                <a:srgbClr val="0000FF"/>
              </a:solidFill>
              <a:latin typeface="Arial"/>
              <a:ea typeface="Arial"/>
              <a:cs typeface="Arial"/>
              <a:sym typeface="Arial"/>
            </a:endParaRPr>
          </a:p>
        </p:txBody>
      </p:sp>
      <p:sp>
        <p:nvSpPr>
          <p:cNvPr id="269" name="Google Shape;269;g290017ae299_0_0"/>
          <p:cNvSpPr txBox="1"/>
          <p:nvPr/>
        </p:nvSpPr>
        <p:spPr>
          <a:xfrm>
            <a:off x="4513675" y="1869025"/>
            <a:ext cx="2879700" cy="54093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2200"/>
              <a:buFont typeface="Arial"/>
              <a:buNone/>
            </a:pPr>
            <a:r>
              <a:rPr b="1" i="0" lang="en-US" sz="2200" u="sng" cap="none" strike="noStrike">
                <a:solidFill>
                  <a:srgbClr val="FF00FF"/>
                </a:solidFill>
                <a:latin typeface="Arial"/>
                <a:ea typeface="Arial"/>
                <a:cs typeface="Arial"/>
                <a:sym typeface="Arial"/>
              </a:rPr>
              <a:t>Cadet Agreement:</a:t>
            </a:r>
            <a:endParaRPr b="1" i="0" sz="2200" u="sng"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Abney, Noah</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Abrache, Hannah</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Adepeju, David</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Aguilar, Andres</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Nicholas, Alejandro</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Bruce, Wyatt</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Butler, Josiah</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Cortes, Jenni</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Coutray, Angelina</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Damuth, Dalton</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Doyle, Ryan</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Go, Connor</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270" name="Google Shape;270;g290017ae299_0_0"/>
          <p:cNvSpPr txBox="1"/>
          <p:nvPr/>
        </p:nvSpPr>
        <p:spPr>
          <a:xfrm>
            <a:off x="2230085" y="1973856"/>
            <a:ext cx="2484600" cy="23691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00"/>
                </a:solidFill>
                <a:latin typeface="Arial"/>
                <a:ea typeface="Arial"/>
                <a:cs typeface="Arial"/>
                <a:sym typeface="Arial"/>
              </a:rPr>
              <a:t>Rodriguez, Analis</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Torres, Anthony</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271" name="Google Shape;271;g290017ae299_0_0"/>
          <p:cNvSpPr txBox="1"/>
          <p:nvPr/>
        </p:nvSpPr>
        <p:spPr>
          <a:xfrm>
            <a:off x="6940151" y="1973850"/>
            <a:ext cx="3180000" cy="54066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Hernandez, Angelina</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Hibbert, Damian</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Madera, Jalissa</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Mezime, Taylor</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Osoria, Massyel</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Rosario, Carlos</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Shaw, Brooke</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Sherrow, Jeromy</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Torres, Anthony</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Wright, Jayden</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700" u="none" cap="none" strike="noStrike">
              <a:solidFill>
                <a:srgbClr val="000000"/>
              </a:solidFill>
              <a:latin typeface="Arial"/>
              <a:ea typeface="Arial"/>
              <a:cs typeface="Arial"/>
              <a:sym typeface="Arial"/>
            </a:endParaRPr>
          </a:p>
        </p:txBody>
      </p:sp>
      <p:sp>
        <p:nvSpPr>
          <p:cNvPr id="272" name="Google Shape;272;g290017ae299_0_0"/>
          <p:cNvSpPr txBox="1"/>
          <p:nvPr/>
        </p:nvSpPr>
        <p:spPr>
          <a:xfrm>
            <a:off x="6101200" y="6942925"/>
            <a:ext cx="4507800" cy="77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90f99e6679_3_0"/>
          <p:cNvSpPr txBox="1"/>
          <p:nvPr>
            <p:ph type="title"/>
          </p:nvPr>
        </p:nvSpPr>
        <p:spPr>
          <a:xfrm>
            <a:off x="695772" y="257340"/>
            <a:ext cx="8728800" cy="1467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Times"/>
                <a:ea typeface="Times"/>
                <a:cs typeface="Times"/>
                <a:sym typeface="Times"/>
              </a:rPr>
              <a:t>School Involvement</a:t>
            </a:r>
            <a:endParaRPr>
              <a:latin typeface="Times"/>
              <a:ea typeface="Times"/>
              <a:cs typeface="Times"/>
              <a:sym typeface="Times"/>
            </a:endParaRPr>
          </a:p>
        </p:txBody>
      </p:sp>
      <p:sp>
        <p:nvSpPr>
          <p:cNvPr id="279" name="Google Shape;279;g290f99e6679_3_0"/>
          <p:cNvSpPr txBox="1"/>
          <p:nvPr>
            <p:ph idx="1" type="body"/>
          </p:nvPr>
        </p:nvSpPr>
        <p:spPr>
          <a:xfrm>
            <a:off x="696547" y="1622093"/>
            <a:ext cx="8728800" cy="4815600"/>
          </a:xfrm>
          <a:prstGeom prst="rect">
            <a:avLst/>
          </a:prstGeom>
        </p:spPr>
        <p:txBody>
          <a:bodyPr anchorCtr="0" anchor="t" bIns="45700" lIns="91425" spcFirstLastPara="1" rIns="91425" wrap="square" tIns="45700">
            <a:noAutofit/>
          </a:bodyPr>
          <a:lstStyle/>
          <a:p>
            <a:pPr indent="0" lvl="0" marL="0" rtl="0" algn="l">
              <a:spcBef>
                <a:spcPts val="1090"/>
              </a:spcBef>
              <a:spcAft>
                <a:spcPts val="0"/>
              </a:spcAft>
              <a:buNone/>
            </a:pPr>
            <a:r>
              <a:rPr lang="en-US"/>
              <a:t>We recognize many of you are </a:t>
            </a:r>
            <a:r>
              <a:rPr lang="en-US"/>
              <a:t>involved</a:t>
            </a:r>
            <a:r>
              <a:rPr lang="en-US"/>
              <a:t> in other school activities. As we prepare for inspection, as well as set up for future collaboration, we would love to hear which activities you are involved in!</a:t>
            </a:r>
            <a:endParaRPr/>
          </a:p>
          <a:p>
            <a:pPr indent="0" lvl="0" marL="0" rtl="0" algn="l">
              <a:spcBef>
                <a:spcPts val="1090"/>
              </a:spcBef>
              <a:spcAft>
                <a:spcPts val="0"/>
              </a:spcAft>
              <a:buNone/>
            </a:pPr>
            <a:r>
              <a:t/>
            </a:r>
            <a:endParaRPr/>
          </a:p>
          <a:p>
            <a:pPr indent="0" lvl="0" marL="0" rtl="0" algn="l">
              <a:spcBef>
                <a:spcPts val="1090"/>
              </a:spcBef>
              <a:spcAft>
                <a:spcPts val="0"/>
              </a:spcAft>
              <a:buNone/>
            </a:pPr>
            <a:r>
              <a:rPr lang="en-US"/>
              <a:t>Please let us know with this form: </a:t>
            </a:r>
            <a:r>
              <a:rPr lang="en-US" u="sng">
                <a:solidFill>
                  <a:schemeClr val="hlink"/>
                </a:solidFill>
                <a:hlinkClick r:id="rId3"/>
              </a:rPr>
              <a:t>https://tinyurl.com/FL-802SchoolActivityPoll</a:t>
            </a:r>
            <a:r>
              <a:rPr lang="en-US"/>
              <a:t> </a:t>
            </a:r>
            <a:endParaRPr/>
          </a:p>
        </p:txBody>
      </p:sp>
      <p:pic>
        <p:nvPicPr>
          <p:cNvPr id="280" name="Google Shape;280;g290f99e6679_3_0"/>
          <p:cNvPicPr preferRelativeResize="0"/>
          <p:nvPr/>
        </p:nvPicPr>
        <p:blipFill>
          <a:blip r:embed="rId4">
            <a:alphaModFix/>
          </a:blip>
          <a:stretch>
            <a:fillRect/>
          </a:stretch>
        </p:blipFill>
        <p:spPr>
          <a:xfrm>
            <a:off x="7568850" y="5038375"/>
            <a:ext cx="2551449" cy="2551449"/>
          </a:xfrm>
          <a:prstGeom prst="rect">
            <a:avLst/>
          </a:prstGeom>
          <a:noFill/>
          <a:ln>
            <a:noFill/>
          </a:ln>
        </p:spPr>
      </p:pic>
      <p:pic>
        <p:nvPicPr>
          <p:cNvPr id="281" name="Google Shape;281;g290f99e6679_3_0"/>
          <p:cNvPicPr preferRelativeResize="0"/>
          <p:nvPr/>
        </p:nvPicPr>
        <p:blipFill>
          <a:blip r:embed="rId5">
            <a:alphaModFix/>
          </a:blip>
          <a:stretch>
            <a:fillRect/>
          </a:stretch>
        </p:blipFill>
        <p:spPr>
          <a:xfrm>
            <a:off x="0" y="5038375"/>
            <a:ext cx="3828091" cy="2551451"/>
          </a:xfrm>
          <a:prstGeom prst="rect">
            <a:avLst/>
          </a:prstGeom>
          <a:noFill/>
          <a:ln>
            <a:noFill/>
          </a:ln>
        </p:spPr>
      </p:pic>
      <p:pic>
        <p:nvPicPr>
          <p:cNvPr id="282" name="Google Shape;282;g290f99e6679_3_0"/>
          <p:cNvPicPr preferRelativeResize="0"/>
          <p:nvPr/>
        </p:nvPicPr>
        <p:blipFill>
          <a:blip r:embed="rId6">
            <a:alphaModFix/>
          </a:blip>
          <a:stretch>
            <a:fillRect/>
          </a:stretch>
        </p:blipFill>
        <p:spPr>
          <a:xfrm>
            <a:off x="3715322" y="5038375"/>
            <a:ext cx="3853527" cy="2551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28decd49097_0_0"/>
          <p:cNvSpPr txBox="1"/>
          <p:nvPr>
            <p:ph type="title"/>
          </p:nvPr>
        </p:nvSpPr>
        <p:spPr>
          <a:xfrm>
            <a:off x="695772" y="179206"/>
            <a:ext cx="8728800" cy="1467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4900">
                <a:latin typeface="Calibri"/>
                <a:ea typeface="Calibri"/>
                <a:cs typeface="Calibri"/>
                <a:sym typeface="Calibri"/>
              </a:rPr>
              <a:t>KHHS Meeting</a:t>
            </a:r>
            <a:endParaRPr sz="4900">
              <a:latin typeface="Calibri"/>
              <a:ea typeface="Calibri"/>
              <a:cs typeface="Calibri"/>
              <a:sym typeface="Calibri"/>
            </a:endParaRPr>
          </a:p>
        </p:txBody>
      </p:sp>
      <p:sp>
        <p:nvSpPr>
          <p:cNvPr id="288" name="Google Shape;288;g28decd49097_0_0"/>
          <p:cNvSpPr txBox="1"/>
          <p:nvPr/>
        </p:nvSpPr>
        <p:spPr>
          <a:xfrm>
            <a:off x="555986" y="1533809"/>
            <a:ext cx="9008400" cy="13662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3700">
                <a:latin typeface="Calibri"/>
                <a:ea typeface="Calibri"/>
                <a:cs typeface="Calibri"/>
                <a:sym typeface="Calibri"/>
              </a:rPr>
              <a:t>KHHS meeting </a:t>
            </a:r>
            <a:r>
              <a:rPr b="1" lang="en-US" sz="3700" u="sng">
                <a:solidFill>
                  <a:srgbClr val="0000FF"/>
                </a:solidFill>
                <a:latin typeface="Calibri"/>
                <a:ea typeface="Calibri"/>
                <a:cs typeface="Calibri"/>
                <a:sym typeface="Calibri"/>
              </a:rPr>
              <a:t>this week</a:t>
            </a:r>
            <a:r>
              <a:rPr lang="en-US" sz="3700">
                <a:latin typeface="Calibri"/>
                <a:ea typeface="Calibri"/>
                <a:cs typeface="Calibri"/>
                <a:sym typeface="Calibri"/>
              </a:rPr>
              <a:t> </a:t>
            </a:r>
            <a:r>
              <a:rPr lang="en-US" sz="3700">
                <a:solidFill>
                  <a:schemeClr val="dk1"/>
                </a:solidFill>
                <a:latin typeface="Calibri"/>
                <a:ea typeface="Calibri"/>
                <a:cs typeface="Calibri"/>
                <a:sym typeface="Calibri"/>
              </a:rPr>
              <a:t>19 October </a:t>
            </a:r>
            <a:r>
              <a:rPr b="1" lang="en-US" sz="3700" u="sng">
                <a:solidFill>
                  <a:srgbClr val="0000FF"/>
                </a:solidFill>
                <a:latin typeface="Calibri"/>
                <a:ea typeface="Calibri"/>
                <a:cs typeface="Calibri"/>
                <a:sym typeface="Calibri"/>
              </a:rPr>
              <a:t>1430-1530</a:t>
            </a:r>
            <a:r>
              <a:rPr lang="en-US" sz="3700">
                <a:solidFill>
                  <a:srgbClr val="0000FF"/>
                </a:solidFill>
                <a:latin typeface="Calibri"/>
                <a:ea typeface="Calibri"/>
                <a:cs typeface="Calibri"/>
                <a:sym typeface="Calibri"/>
              </a:rPr>
              <a:t> </a:t>
            </a:r>
            <a:r>
              <a:rPr lang="en-US" sz="3700">
                <a:latin typeface="Calibri"/>
                <a:ea typeface="Calibri"/>
                <a:cs typeface="Calibri"/>
                <a:sym typeface="Calibri"/>
              </a:rPr>
              <a:t>in room </a:t>
            </a:r>
            <a:r>
              <a:rPr b="1" lang="en-US" sz="3700" u="sng">
                <a:solidFill>
                  <a:srgbClr val="0000FF"/>
                </a:solidFill>
                <a:latin typeface="Calibri"/>
                <a:ea typeface="Calibri"/>
                <a:cs typeface="Calibri"/>
                <a:sym typeface="Calibri"/>
              </a:rPr>
              <a:t>950!</a:t>
            </a:r>
            <a:endParaRPr b="1" sz="3700" u="sng">
              <a:solidFill>
                <a:srgbClr val="0000FF"/>
              </a:solidFill>
              <a:latin typeface="Calibri"/>
              <a:ea typeface="Calibri"/>
              <a:cs typeface="Calibri"/>
              <a:sym typeface="Calibri"/>
            </a:endParaRPr>
          </a:p>
        </p:txBody>
      </p:sp>
      <p:sp>
        <p:nvSpPr>
          <p:cNvPr id="289" name="Google Shape;289;g28decd49097_0_0"/>
          <p:cNvSpPr txBox="1"/>
          <p:nvPr/>
        </p:nvSpPr>
        <p:spPr>
          <a:xfrm>
            <a:off x="0" y="5825452"/>
            <a:ext cx="10120200" cy="8736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100"/>
              <a:t>Questions, comments, or concerns? Please contact C/ 2nd Lt. Sara Mattox at 407-242-3829 or 4804154679@students.ocps.net</a:t>
            </a:r>
            <a:endParaRPr sz="2100"/>
          </a:p>
        </p:txBody>
      </p:sp>
      <p:pic>
        <p:nvPicPr>
          <p:cNvPr id="290" name="Google Shape;290;g28decd49097_0_0"/>
          <p:cNvPicPr preferRelativeResize="0"/>
          <p:nvPr/>
        </p:nvPicPr>
        <p:blipFill>
          <a:blip r:embed="rId3">
            <a:alphaModFix/>
          </a:blip>
          <a:stretch>
            <a:fillRect/>
          </a:stretch>
        </p:blipFill>
        <p:spPr>
          <a:xfrm>
            <a:off x="3212440" y="2876822"/>
            <a:ext cx="3695419" cy="22702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7785e91a4d8b63eb_0"/>
          <p:cNvSpPr txBox="1"/>
          <p:nvPr>
            <p:ph idx="1" type="body"/>
          </p:nvPr>
        </p:nvSpPr>
        <p:spPr>
          <a:xfrm>
            <a:off x="695775" y="2020446"/>
            <a:ext cx="8728800" cy="1775400"/>
          </a:xfrm>
          <a:prstGeom prst="rect">
            <a:avLst/>
          </a:prstGeom>
        </p:spPr>
        <p:txBody>
          <a:bodyPr anchorCtr="0" anchor="t" bIns="45700" lIns="91425" spcFirstLastPara="1" rIns="91425" wrap="square" tIns="45700">
            <a:normAutofit/>
          </a:bodyPr>
          <a:lstStyle/>
          <a:p>
            <a:pPr indent="0" lvl="0" marL="0" rtl="0" algn="ctr">
              <a:spcBef>
                <a:spcPts val="900"/>
              </a:spcBef>
              <a:spcAft>
                <a:spcPts val="0"/>
              </a:spcAft>
              <a:buClr>
                <a:schemeClr val="dk1"/>
              </a:buClr>
              <a:buSzPts val="1100"/>
              <a:buFont typeface="Arial"/>
              <a:buNone/>
            </a:pPr>
            <a:r>
              <a:rPr lang="en-US" sz="2600"/>
              <a:t>“Perfection is not attainable, but if we chase perfection we can catch excellence.”</a:t>
            </a:r>
            <a:endParaRPr sz="2600"/>
          </a:p>
          <a:p>
            <a:pPr indent="0" lvl="0" marL="0" rtl="0" algn="ctr">
              <a:spcBef>
                <a:spcPts val="900"/>
              </a:spcBef>
              <a:spcAft>
                <a:spcPts val="0"/>
              </a:spcAft>
              <a:buClr>
                <a:schemeClr val="dk1"/>
              </a:buClr>
              <a:buSzPts val="1100"/>
              <a:buFont typeface="Arial"/>
              <a:buNone/>
            </a:pPr>
            <a:r>
              <a:t/>
            </a:r>
            <a:endParaRPr sz="2600"/>
          </a:p>
          <a:p>
            <a:pPr indent="0" lvl="0" marL="0" rtl="0" algn="ctr">
              <a:spcBef>
                <a:spcPts val="900"/>
              </a:spcBef>
              <a:spcAft>
                <a:spcPts val="0"/>
              </a:spcAft>
              <a:buClr>
                <a:schemeClr val="dk1"/>
              </a:buClr>
              <a:buSzPts val="1100"/>
              <a:buFont typeface="Arial"/>
              <a:buNone/>
            </a:pPr>
            <a:r>
              <a:rPr lang="en-US" sz="2600"/>
              <a:t>– Vince Lombardi</a:t>
            </a:r>
            <a:endParaRPr/>
          </a:p>
        </p:txBody>
      </p:sp>
      <p:sp>
        <p:nvSpPr>
          <p:cNvPr id="297" name="Google Shape;297;g7785e91a4d8b63eb_0"/>
          <p:cNvSpPr txBox="1"/>
          <p:nvPr>
            <p:ph type="title"/>
          </p:nvPr>
        </p:nvSpPr>
        <p:spPr>
          <a:xfrm>
            <a:off x="695772" y="374073"/>
            <a:ext cx="8728800" cy="1036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Chief’s Quote of the Week</a:t>
            </a:r>
            <a:endParaRPr/>
          </a:p>
        </p:txBody>
      </p:sp>
      <p:pic>
        <p:nvPicPr>
          <p:cNvPr id="298" name="Google Shape;298;g7785e91a4d8b63eb_0"/>
          <p:cNvPicPr preferRelativeResize="0"/>
          <p:nvPr/>
        </p:nvPicPr>
        <p:blipFill>
          <a:blip r:embed="rId3">
            <a:alphaModFix/>
          </a:blip>
          <a:stretch>
            <a:fillRect/>
          </a:stretch>
        </p:blipFill>
        <p:spPr>
          <a:xfrm>
            <a:off x="1012978" y="4405713"/>
            <a:ext cx="2466975" cy="1847850"/>
          </a:xfrm>
          <a:prstGeom prst="rect">
            <a:avLst/>
          </a:prstGeom>
          <a:noFill/>
          <a:ln>
            <a:noFill/>
          </a:ln>
        </p:spPr>
      </p:pic>
      <p:pic>
        <p:nvPicPr>
          <p:cNvPr id="299" name="Google Shape;299;g7785e91a4d8b63eb_0"/>
          <p:cNvPicPr preferRelativeResize="0"/>
          <p:nvPr/>
        </p:nvPicPr>
        <p:blipFill>
          <a:blip r:embed="rId4">
            <a:alphaModFix/>
          </a:blip>
          <a:stretch>
            <a:fillRect/>
          </a:stretch>
        </p:blipFill>
        <p:spPr>
          <a:xfrm>
            <a:off x="6605584" y="4405713"/>
            <a:ext cx="2390775" cy="1914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305" name="Google Shape;305;gfb4207d963_0_182"/>
          <p:cNvSpPr txBox="1"/>
          <p:nvPr/>
        </p:nvSpPr>
        <p:spPr>
          <a:xfrm>
            <a:off x="1061900" y="3795726"/>
            <a:ext cx="7996500" cy="23562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ctr">
              <a:lnSpc>
                <a:spcPct val="90000"/>
              </a:lnSpc>
              <a:spcBef>
                <a:spcPts val="1107"/>
              </a:spcBef>
              <a:spcAft>
                <a:spcPts val="0"/>
              </a:spcAft>
              <a:buClr>
                <a:schemeClr val="dk1"/>
              </a:buClr>
              <a:buSzPts val="1100"/>
              <a:buFont typeface="Arial"/>
              <a:buNone/>
            </a:pPr>
            <a:r>
              <a:rPr lang="en-US" sz="3534">
                <a:solidFill>
                  <a:schemeClr val="dk1"/>
                </a:solidFill>
                <a:latin typeface="Calibri"/>
                <a:ea typeface="Calibri"/>
                <a:cs typeface="Calibri"/>
                <a:sym typeface="Calibri"/>
              </a:rPr>
              <a:t>Gold</a:t>
            </a:r>
            <a:endParaRPr b="0" i="0" sz="3534"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534"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306" name="Google Shape;306;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Wh</a:t>
            </a:r>
            <a:r>
              <a:rPr lang="en-US" sz="3534"/>
              <a:t>at color represents honor?</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KHHS Meeting (10/19)</a:t>
            </a:r>
            <a:endParaRPr/>
          </a:p>
          <a:p>
            <a:pPr indent="-342900" lvl="1" marL="914400" rtl="0" algn="l">
              <a:lnSpc>
                <a:spcPct val="100000"/>
              </a:lnSpc>
              <a:spcBef>
                <a:spcPts val="0"/>
              </a:spcBef>
              <a:spcAft>
                <a:spcPts val="0"/>
              </a:spcAft>
              <a:buSzPts val="1800"/>
              <a:buChar char="•"/>
            </a:pPr>
            <a:r>
              <a:rPr lang="en-US"/>
              <a:t>Football Parking (10/20)</a:t>
            </a:r>
            <a:endParaRPr/>
          </a:p>
          <a:p>
            <a:pPr indent="-342900" lvl="1" marL="914400" rtl="0" algn="l">
              <a:lnSpc>
                <a:spcPct val="100000"/>
              </a:lnSpc>
              <a:spcBef>
                <a:spcPts val="0"/>
              </a:spcBef>
              <a:spcAft>
                <a:spcPts val="0"/>
              </a:spcAft>
              <a:buSzPts val="1800"/>
              <a:buChar char="•"/>
            </a:pPr>
            <a:r>
              <a:rPr lang="en-US"/>
              <a:t>SOCRGC (10/22)</a:t>
            </a:r>
            <a:endParaRPr/>
          </a:p>
          <a:p>
            <a:pPr indent="-342900" lvl="1" marL="914400" rtl="0" algn="l">
              <a:lnSpc>
                <a:spcPct val="100000"/>
              </a:lnSpc>
              <a:spcBef>
                <a:spcPts val="0"/>
              </a:spcBef>
              <a:spcAft>
                <a:spcPts val="0"/>
              </a:spcAft>
              <a:buSzPts val="1800"/>
              <a:buChar char="•"/>
            </a:pPr>
            <a:r>
              <a:rPr lang="en-US"/>
              <a:t>Maxey Fall Festival (10/26)</a:t>
            </a:r>
            <a:endParaRPr/>
          </a:p>
          <a:p>
            <a:pPr indent="-342900" lvl="1" marL="914400" rtl="0" algn="l">
              <a:lnSpc>
                <a:spcPct val="100000"/>
              </a:lnSpc>
              <a:spcBef>
                <a:spcPts val="0"/>
              </a:spcBef>
              <a:spcAft>
                <a:spcPts val="0"/>
              </a:spcAft>
              <a:buSzPts val="1800"/>
              <a:buChar char="•"/>
            </a:pPr>
            <a:r>
              <a:rPr lang="en-US"/>
              <a:t>Unit Picnic (10/28)</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Athletic Clearances</a:t>
            </a:r>
            <a:endParaRPr/>
          </a:p>
          <a:p>
            <a:pPr indent="-342900" lvl="1" marL="914400" rtl="0" algn="l">
              <a:lnSpc>
                <a:spcPct val="100000"/>
              </a:lnSpc>
              <a:spcBef>
                <a:spcPts val="0"/>
              </a:spcBef>
              <a:spcAft>
                <a:spcPts val="0"/>
              </a:spcAft>
              <a:buSzPts val="1800"/>
              <a:buChar char="•"/>
            </a:pPr>
            <a:r>
              <a:rPr lang="en-US"/>
              <a:t>Inspection Marching Team</a:t>
            </a:r>
            <a:endParaRPr/>
          </a:p>
          <a:p>
            <a:pPr indent="-342900" lvl="1" marL="914400" rtl="0" algn="l">
              <a:lnSpc>
                <a:spcPct val="100000"/>
              </a:lnSpc>
              <a:spcBef>
                <a:spcPts val="0"/>
              </a:spcBef>
              <a:spcAft>
                <a:spcPts val="0"/>
              </a:spcAft>
              <a:buSzPts val="1800"/>
              <a:buChar char="•"/>
            </a:pPr>
            <a:r>
              <a:rPr lang="en-US"/>
              <a:t>Cadet Forms </a:t>
            </a:r>
            <a:r>
              <a:rPr lang="en-US"/>
              <a:t>(Due 10/20)</a:t>
            </a:r>
            <a:endParaRPr/>
          </a:p>
          <a:p>
            <a:pPr indent="-342900" lvl="1" marL="914400" rtl="0" algn="l">
              <a:lnSpc>
                <a:spcPct val="100000"/>
              </a:lnSpc>
              <a:spcBef>
                <a:spcPts val="0"/>
              </a:spcBef>
              <a:spcAft>
                <a:spcPts val="0"/>
              </a:spcAft>
              <a:buSzPts val="1800"/>
              <a:buChar char="•"/>
            </a:pPr>
            <a:r>
              <a:rPr lang="en-US"/>
              <a:t>Chief’s Quote</a:t>
            </a:r>
            <a:endParaRPr/>
          </a:p>
        </p:txBody>
      </p:sp>
      <p:sp>
        <p:nvSpPr>
          <p:cNvPr id="313" name="Google Shape;313;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319" name="Google Shape;319;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Cruz-Garcia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4804173126@students.ocps.net</a:t>
            </a:r>
            <a:endParaRPr b="1" i="0" sz="2900" u="sng"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 Cruz-Garcia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144" name="Google Shape;144;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145" name="Google Shape;145;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146" name="Google Shape;146;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147" name="Google Shape;147;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148" name="Google Shape;148;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150" name="Google Shape;150;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2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5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5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2000"/>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2000"/>
                                        <p:tgtEl>
                                          <p:spTgt spid="1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1822"/>
                                        <p:tgtEl>
                                          <p:spTgt spid="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1822"/>
                                        <p:tgtEl>
                                          <p:spTgt spid="15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157" name="Google Shape;157;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(Acting):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158" name="Google Shape;158;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159" name="Google Shape;159;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160" name="Google Shape;160;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161" name="Google Shape;161;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Micheal Carrizales</a:t>
            </a:r>
            <a:endParaRPr b="1" i="0" sz="3200" u="none" cap="none" strike="noStrike">
              <a:solidFill>
                <a:srgbClr val="FF0000"/>
              </a:solidFill>
              <a:latin typeface="Arial"/>
              <a:ea typeface="Arial"/>
              <a:cs typeface="Arial"/>
              <a:sym typeface="Arial"/>
            </a:endParaRPr>
          </a:p>
        </p:txBody>
      </p:sp>
      <p:sp>
        <p:nvSpPr>
          <p:cNvPr id="162" name="Google Shape;162;gf9758be2c3_0_339"/>
          <p:cNvSpPr txBox="1"/>
          <p:nvPr/>
        </p:nvSpPr>
        <p:spPr>
          <a:xfrm>
            <a:off x="3051124" y="2982075"/>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 Gen David Allvin</a:t>
            </a:r>
            <a:endParaRPr b="0" i="0" sz="1400" u="none" cap="none" strike="noStrike">
              <a:solidFill>
                <a:srgbClr val="FF0000"/>
              </a:solidFill>
              <a:latin typeface="Arial"/>
              <a:ea typeface="Arial"/>
              <a:cs typeface="Arial"/>
              <a:sym typeface="Arial"/>
            </a:endParaRPr>
          </a:p>
        </p:txBody>
      </p:sp>
      <p:sp>
        <p:nvSpPr>
          <p:cNvPr id="163" name="Google Shape;163;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164" name="Google Shape;164;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165" name="Google Shape;165;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166" name="Google Shape;166;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167" name="Google Shape;167;gf9758be2c3_0_339"/>
          <p:cNvSpPr txBox="1"/>
          <p:nvPr/>
        </p:nvSpPr>
        <p:spPr>
          <a:xfrm>
            <a:off x="2077024" y="5908675"/>
            <a:ext cx="9651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Major Aidan Bernhard</a:t>
            </a:r>
            <a:endParaRPr b="1" i="0" sz="3200" u="none" cap="none" strike="noStrike">
              <a:solidFill>
                <a:srgbClr val="FF0000"/>
              </a:solidFill>
              <a:latin typeface="Arial"/>
              <a:ea typeface="Arial"/>
              <a:cs typeface="Arial"/>
              <a:sym typeface="Arial"/>
            </a:endParaRPr>
          </a:p>
        </p:txBody>
      </p:sp>
      <p:sp>
        <p:nvSpPr>
          <p:cNvPr id="168" name="Google Shape;168;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69" name="Google Shape;169;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70" name="Google Shape;170;gf9758be2c3_0_339"/>
          <p:cNvSpPr txBox="1"/>
          <p:nvPr/>
        </p:nvSpPr>
        <p:spPr>
          <a:xfrm>
            <a:off x="3691274" y="6417300"/>
            <a:ext cx="911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1st Lieutenant </a:t>
            </a:r>
            <a:r>
              <a:rPr b="1" i="0" lang="en-US" sz="3200" u="none" cap="none" strike="noStrike">
                <a:solidFill>
                  <a:srgbClr val="FF0000"/>
                </a:solidFill>
                <a:highlight>
                  <a:srgbClr val="FFFFFF"/>
                </a:highlight>
                <a:latin typeface="Arial"/>
                <a:ea typeface="Arial"/>
                <a:cs typeface="Arial"/>
                <a:sym typeface="Arial"/>
              </a:rPr>
              <a:t>Antonio Torre</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1822"/>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822"/>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822"/>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822"/>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822"/>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822"/>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822"/>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1822"/>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822"/>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822"/>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86ece048e0_0_0"/>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002060"/>
                </a:solidFill>
                <a:latin typeface="Times New Roman"/>
                <a:ea typeface="Times New Roman"/>
                <a:cs typeface="Times New Roman"/>
                <a:sym typeface="Times New Roman"/>
              </a:rPr>
              <a:t>Athletic Clearance</a:t>
            </a:r>
            <a:endParaRPr b="1" sz="3800">
              <a:solidFill>
                <a:srgbClr val="002060"/>
              </a:solidFill>
              <a:latin typeface="Times New Roman"/>
              <a:ea typeface="Times New Roman"/>
              <a:cs typeface="Times New Roman"/>
              <a:sym typeface="Times New Roman"/>
            </a:endParaRPr>
          </a:p>
        </p:txBody>
      </p:sp>
      <p:sp>
        <p:nvSpPr>
          <p:cNvPr id="177" name="Google Shape;177;g286ece048e0_0_0"/>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900">
                <a:latin typeface="Roboto"/>
                <a:ea typeface="Roboto"/>
                <a:cs typeface="Roboto"/>
                <a:sym typeface="Roboto"/>
              </a:rPr>
              <a:t>These Cadets below are missing the Athletic Clearance:</a:t>
            </a:r>
            <a:endParaRPr b="1" sz="2900">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Aguilar - Bravo	       Mezime - Delta		Almodovar-Charlie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Bermudez - Alpha	  Osoria - 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Ceballos - Charlie	  Palacios - Foxtrot</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Damuth - Alpha		  Parboo - 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DeSilva - Charlie		  Rosario - Delta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Doyle - Alpha			  Vazquez- 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800"/>
              <a:buFont typeface="Arial"/>
              <a:buNone/>
            </a:pPr>
            <a:r>
              <a:rPr lang="en-US" sz="3000">
                <a:solidFill>
                  <a:srgbClr val="FF0000"/>
                </a:solidFill>
                <a:highlight>
                  <a:schemeClr val="lt1"/>
                </a:highlight>
                <a:latin typeface="Roboto"/>
                <a:ea typeface="Roboto"/>
                <a:cs typeface="Roboto"/>
                <a:sym typeface="Roboto"/>
              </a:rPr>
              <a:t>James- Golf              Weidner - 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chemeClr val="lt1"/>
                </a:highlight>
                <a:latin typeface="Roboto"/>
                <a:ea typeface="Roboto"/>
                <a:cs typeface="Roboto"/>
                <a:sym typeface="Roboto"/>
              </a:rPr>
              <a:t>Madera - Bravo </a:t>
            </a:r>
            <a:r>
              <a:rPr lang="en-US" sz="3000">
                <a:solidFill>
                  <a:srgbClr val="FF0000"/>
                </a:solidFill>
                <a:highlight>
                  <a:srgbClr val="FFFFFF"/>
                </a:highlight>
                <a:latin typeface="Roboto"/>
                <a:ea typeface="Roboto"/>
                <a:cs typeface="Roboto"/>
                <a:sym typeface="Roboto"/>
              </a:rPr>
              <a:t>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b="1" lang="en-US" sz="3800" u="sng">
                <a:solidFill>
                  <a:srgbClr val="1155CC"/>
                </a:solidFill>
                <a:highlight>
                  <a:srgbClr val="FFFFFF"/>
                </a:highlight>
                <a:latin typeface="Roboto"/>
                <a:ea typeface="Roboto"/>
                <a:cs typeface="Roboto"/>
                <a:sym typeface="Roboto"/>
                <a:hlinkClick r:id="rId3">
                  <a:extLst>
                    <a:ext uri="{A12FA001-AC4F-418D-AE19-62706E023703}">
                      <ahyp:hlinkClr val="tx"/>
                    </a:ext>
                  </a:extLst>
                </a:hlinkClick>
              </a:rPr>
              <a:t>https://athleticclearance.fhsaahome.org/</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b55438bef77a795_0"/>
          <p:cNvSpPr txBox="1"/>
          <p:nvPr>
            <p:ph idx="1" type="body"/>
          </p:nvPr>
        </p:nvSpPr>
        <p:spPr>
          <a:xfrm>
            <a:off x="176723" y="4640864"/>
            <a:ext cx="6859200" cy="1347000"/>
          </a:xfrm>
          <a:prstGeom prst="rect">
            <a:avLst/>
          </a:prstGeom>
          <a:noFill/>
          <a:ln>
            <a:noFill/>
          </a:ln>
        </p:spPr>
        <p:txBody>
          <a:bodyPr anchorCtr="0" anchor="t" bIns="42025" lIns="84150" spcFirstLastPara="1" rIns="84150" wrap="square" tIns="42025">
            <a:normAutofit fontScale="85000" lnSpcReduction="10000"/>
          </a:bodyPr>
          <a:lstStyle/>
          <a:p>
            <a:pPr indent="0" lvl="0" marL="0" rtl="0" algn="l">
              <a:lnSpc>
                <a:spcPct val="80000"/>
              </a:lnSpc>
              <a:spcBef>
                <a:spcPts val="900"/>
              </a:spcBef>
              <a:spcAft>
                <a:spcPts val="0"/>
              </a:spcAft>
              <a:buClr>
                <a:schemeClr val="dk1"/>
              </a:buClr>
              <a:buSzPct val="50000"/>
              <a:buFont typeface="Arial"/>
              <a:buNone/>
            </a:pPr>
            <a:r>
              <a:t/>
            </a:r>
            <a:endParaRPr sz="2200">
              <a:latin typeface="Arial"/>
              <a:ea typeface="Arial"/>
              <a:cs typeface="Arial"/>
              <a:sym typeface="Arial"/>
            </a:endParaRPr>
          </a:p>
          <a:p>
            <a:pPr indent="0" lvl="0" marL="0" rtl="0" algn="l">
              <a:lnSpc>
                <a:spcPct val="80000"/>
              </a:lnSpc>
              <a:spcBef>
                <a:spcPts val="900"/>
              </a:spcBef>
              <a:spcAft>
                <a:spcPts val="0"/>
              </a:spcAft>
              <a:buClr>
                <a:schemeClr val="dk1"/>
              </a:buClr>
              <a:buSzPct val="47826"/>
              <a:buFont typeface="Arial"/>
              <a:buNone/>
            </a:pPr>
            <a:r>
              <a:rPr lang="en-US" sz="2300">
                <a:latin typeface="Arial"/>
                <a:ea typeface="Arial"/>
                <a:cs typeface="Arial"/>
                <a:sym typeface="Arial"/>
              </a:rPr>
              <a:t>Please sign up here as well as the paper sign up sheet in </a:t>
            </a:r>
            <a:endParaRPr sz="2300">
              <a:latin typeface="Arial"/>
              <a:ea typeface="Arial"/>
              <a:cs typeface="Arial"/>
              <a:sym typeface="Arial"/>
            </a:endParaRPr>
          </a:p>
          <a:p>
            <a:pPr indent="0" lvl="0" marL="0" rtl="0" algn="l">
              <a:lnSpc>
                <a:spcPct val="80000"/>
              </a:lnSpc>
              <a:spcBef>
                <a:spcPts val="900"/>
              </a:spcBef>
              <a:spcAft>
                <a:spcPts val="0"/>
              </a:spcAft>
              <a:buClr>
                <a:schemeClr val="dk1"/>
              </a:buClr>
              <a:buSzPct val="47826"/>
              <a:buFont typeface="Arial"/>
              <a:buNone/>
            </a:pPr>
            <a:r>
              <a:rPr lang="en-US" sz="2300">
                <a:latin typeface="Arial"/>
                <a:ea typeface="Arial"/>
                <a:cs typeface="Arial"/>
                <a:sym typeface="Arial"/>
              </a:rPr>
              <a:t>class. </a:t>
            </a:r>
            <a:r>
              <a:rPr lang="en-US" sz="2300" u="sng">
                <a:solidFill>
                  <a:schemeClr val="hlink"/>
                </a:solidFill>
                <a:latin typeface="Arial"/>
                <a:ea typeface="Arial"/>
                <a:cs typeface="Arial"/>
                <a:sym typeface="Arial"/>
                <a:hlinkClick r:id="rId3"/>
              </a:rPr>
              <a:t>https://forms.gle/aiuoVF5ij9rz4EsG7</a:t>
            </a:r>
            <a:endParaRPr sz="2300">
              <a:latin typeface="Arial"/>
              <a:ea typeface="Arial"/>
              <a:cs typeface="Arial"/>
              <a:sym typeface="Arial"/>
            </a:endParaRPr>
          </a:p>
          <a:p>
            <a:pPr indent="0" lvl="0" marL="0" rtl="0" algn="l">
              <a:lnSpc>
                <a:spcPct val="80000"/>
              </a:lnSpc>
              <a:spcBef>
                <a:spcPts val="900"/>
              </a:spcBef>
              <a:spcAft>
                <a:spcPts val="0"/>
              </a:spcAft>
              <a:buClr>
                <a:schemeClr val="dk1"/>
              </a:buClr>
              <a:buSzPct val="47826"/>
              <a:buFont typeface="Arial"/>
              <a:buNone/>
            </a:pPr>
            <a:r>
              <a:t/>
            </a:r>
            <a:endParaRPr sz="2300">
              <a:latin typeface="Arial"/>
              <a:ea typeface="Arial"/>
              <a:cs typeface="Arial"/>
              <a:sym typeface="Arial"/>
            </a:endParaRPr>
          </a:p>
        </p:txBody>
      </p:sp>
      <p:sp>
        <p:nvSpPr>
          <p:cNvPr id="184" name="Google Shape;184;gb55438bef77a795_0"/>
          <p:cNvSpPr txBox="1"/>
          <p:nvPr>
            <p:ph type="title"/>
          </p:nvPr>
        </p:nvSpPr>
        <p:spPr>
          <a:xfrm>
            <a:off x="1718019" y="252948"/>
            <a:ext cx="6546900" cy="1036200"/>
          </a:xfrm>
          <a:prstGeom prst="rect">
            <a:avLst/>
          </a:prstGeom>
          <a:noFill/>
          <a:ln>
            <a:noFill/>
          </a:ln>
        </p:spPr>
        <p:txBody>
          <a:bodyPr anchorCtr="0" anchor="ctr" bIns="42025" lIns="84150" spcFirstLastPara="1" rIns="84150" wrap="square" tIns="42025">
            <a:normAutofit/>
          </a:bodyPr>
          <a:lstStyle/>
          <a:p>
            <a:pPr indent="0" lvl="0" marL="0" rtl="0" algn="ctr">
              <a:lnSpc>
                <a:spcPct val="90000"/>
              </a:lnSpc>
              <a:spcBef>
                <a:spcPts val="0"/>
              </a:spcBef>
              <a:spcAft>
                <a:spcPts val="0"/>
              </a:spcAft>
              <a:buClr>
                <a:srgbClr val="002060"/>
              </a:buClr>
              <a:buSzPts val="3900"/>
              <a:buFont typeface="Times New Roman"/>
              <a:buNone/>
            </a:pPr>
            <a:r>
              <a:rPr lang="en-US" sz="2700"/>
              <a:t>Special Olympics</a:t>
            </a:r>
            <a:endParaRPr sz="2700"/>
          </a:p>
          <a:p>
            <a:pPr indent="0" lvl="0" marL="0" rtl="0" algn="ctr">
              <a:lnSpc>
                <a:spcPct val="90000"/>
              </a:lnSpc>
              <a:spcBef>
                <a:spcPts val="0"/>
              </a:spcBef>
              <a:spcAft>
                <a:spcPts val="0"/>
              </a:spcAft>
              <a:buClr>
                <a:srgbClr val="002060"/>
              </a:buClr>
              <a:buSzPts val="3900"/>
              <a:buFont typeface="Times New Roman"/>
              <a:buNone/>
            </a:pPr>
            <a:r>
              <a:rPr lang="en-US" sz="2700"/>
              <a:t>Central Region Golf Competition</a:t>
            </a:r>
            <a:endParaRPr sz="2700"/>
          </a:p>
        </p:txBody>
      </p:sp>
      <p:sp>
        <p:nvSpPr>
          <p:cNvPr id="185" name="Google Shape;185;gb55438bef77a795_0"/>
          <p:cNvSpPr txBox="1"/>
          <p:nvPr/>
        </p:nvSpPr>
        <p:spPr>
          <a:xfrm>
            <a:off x="0" y="0"/>
            <a:ext cx="2490300" cy="524700"/>
          </a:xfrm>
          <a:prstGeom prst="rect">
            <a:avLst/>
          </a:prstGeom>
          <a:noFill/>
          <a:ln>
            <a:noFill/>
          </a:ln>
        </p:spPr>
        <p:txBody>
          <a:bodyPr anchorCtr="0" anchor="t" bIns="93125" lIns="93125" spcFirstLastPara="1" rIns="93125" wrap="square" tIns="931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500" u="none" cap="none" strike="noStrike">
              <a:solidFill>
                <a:srgbClr val="000000"/>
              </a:solidFill>
              <a:latin typeface="Arial"/>
              <a:ea typeface="Arial"/>
              <a:cs typeface="Arial"/>
              <a:sym typeface="Arial"/>
            </a:endParaRPr>
          </a:p>
        </p:txBody>
      </p:sp>
      <p:pic>
        <p:nvPicPr>
          <p:cNvPr id="186" name="Google Shape;186;gb55438bef77a795_0"/>
          <p:cNvPicPr preferRelativeResize="0"/>
          <p:nvPr/>
        </p:nvPicPr>
        <p:blipFill rotWithShape="1">
          <a:blip r:embed="rId4">
            <a:alphaModFix/>
          </a:blip>
          <a:srcRect b="0" l="4054" r="4219" t="4479"/>
          <a:stretch/>
        </p:blipFill>
        <p:spPr>
          <a:xfrm>
            <a:off x="8264925" y="2990823"/>
            <a:ext cx="1556075" cy="1650050"/>
          </a:xfrm>
          <a:prstGeom prst="rect">
            <a:avLst/>
          </a:prstGeom>
          <a:noFill/>
          <a:ln>
            <a:noFill/>
          </a:ln>
        </p:spPr>
      </p:pic>
      <p:sp>
        <p:nvSpPr>
          <p:cNvPr id="187" name="Google Shape;187;gb55438bef77a795_0"/>
          <p:cNvSpPr txBox="1"/>
          <p:nvPr/>
        </p:nvSpPr>
        <p:spPr>
          <a:xfrm>
            <a:off x="176723" y="2828127"/>
            <a:ext cx="6163800" cy="2120400"/>
          </a:xfrm>
          <a:prstGeom prst="rect">
            <a:avLst/>
          </a:prstGeom>
          <a:noFill/>
          <a:ln>
            <a:noFill/>
          </a:ln>
        </p:spPr>
        <p:txBody>
          <a:bodyPr anchorCtr="0" anchor="t" bIns="112425" lIns="112425" spcFirstLastPara="1" rIns="112425" wrap="square" tIns="112425">
            <a:noAutofit/>
          </a:bodyPr>
          <a:lstStyle/>
          <a:p>
            <a:pPr indent="0" lvl="0" marL="0" marR="0" rtl="0" algn="l">
              <a:lnSpc>
                <a:spcPct val="80000"/>
              </a:lnSpc>
              <a:spcBef>
                <a:spcPts val="90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If you wish to participate in this event please sign up by October 12th so we can have the final headcount by October 13th.  Lunch will be provided by the special olympics team. It is recommended that you bring a hat, bug spray, water bottle, and sunscreen. Please wear combo 4 (PT gear) and closed toed shoes</a:t>
            </a:r>
            <a:endParaRPr b="0" i="0" sz="2000" u="none" cap="none" strike="noStrike">
              <a:solidFill>
                <a:schemeClr val="dk1"/>
              </a:solidFill>
              <a:latin typeface="Arial"/>
              <a:ea typeface="Arial"/>
              <a:cs typeface="Arial"/>
              <a:sym typeface="Arial"/>
            </a:endParaRPr>
          </a:p>
        </p:txBody>
      </p:sp>
      <p:sp>
        <p:nvSpPr>
          <p:cNvPr id="188" name="Google Shape;188;gb55438bef77a795_0"/>
          <p:cNvSpPr txBox="1"/>
          <p:nvPr/>
        </p:nvSpPr>
        <p:spPr>
          <a:xfrm>
            <a:off x="176723" y="1645550"/>
            <a:ext cx="9629700" cy="910500"/>
          </a:xfrm>
          <a:prstGeom prst="rect">
            <a:avLst/>
          </a:prstGeom>
          <a:noFill/>
          <a:ln>
            <a:noFill/>
          </a:ln>
        </p:spPr>
        <p:txBody>
          <a:bodyPr anchorCtr="0" anchor="t" bIns="112425" lIns="112425" spcFirstLastPara="1" rIns="112425" wrap="square" tIns="112425">
            <a:noAutofit/>
          </a:bodyPr>
          <a:lstStyle/>
          <a:p>
            <a:pPr indent="0" lvl="0" marL="0" marR="0" rtl="0" algn="l">
              <a:lnSpc>
                <a:spcPct val="90000"/>
              </a:lnSpc>
              <a:spcBef>
                <a:spcPts val="0"/>
              </a:spcBef>
              <a:spcAft>
                <a:spcPts val="0"/>
              </a:spcAft>
              <a:buClr>
                <a:schemeClr val="dk1"/>
              </a:buClr>
              <a:buSzPts val="1500"/>
              <a:buFont typeface="Arial"/>
              <a:buNone/>
            </a:pPr>
            <a:r>
              <a:rPr b="1" i="0" lang="en-US" sz="2000" u="none" cap="none" strike="noStrike">
                <a:solidFill>
                  <a:srgbClr val="0E101A"/>
                </a:solidFill>
                <a:latin typeface="Calibri"/>
                <a:ea typeface="Calibri"/>
                <a:cs typeface="Calibri"/>
                <a:sym typeface="Calibri"/>
              </a:rPr>
              <a:t>Time: 0700 to 1330</a:t>
            </a:r>
            <a:endParaRPr b="1"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500"/>
              <a:buFont typeface="Arial"/>
              <a:buNone/>
            </a:pPr>
            <a:r>
              <a:rPr b="1" i="0" lang="en-US" sz="2000" u="none" cap="none" strike="noStrike">
                <a:solidFill>
                  <a:srgbClr val="0E101A"/>
                </a:solidFill>
                <a:latin typeface="Calibri"/>
                <a:ea typeface="Calibri"/>
                <a:cs typeface="Calibri"/>
                <a:sym typeface="Calibri"/>
              </a:rPr>
              <a:t>Date: Sunday, October 22, 2023</a:t>
            </a:r>
            <a:endParaRPr b="1"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500"/>
              <a:buFont typeface="Arial"/>
              <a:buNone/>
            </a:pPr>
            <a:r>
              <a:rPr b="1" i="0" lang="en-US" sz="2000" u="none" cap="none" strike="noStrike">
                <a:solidFill>
                  <a:schemeClr val="dk1"/>
                </a:solidFill>
                <a:latin typeface="Calibri"/>
                <a:ea typeface="Calibri"/>
                <a:cs typeface="Calibri"/>
                <a:sym typeface="Calibri"/>
              </a:rPr>
              <a:t>Where: Wedgefield Golf Club, 20550 Maxim Pkwy, Orlando, FL 32833 </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p:txBody>
      </p:sp>
      <p:sp>
        <p:nvSpPr>
          <p:cNvPr id="189" name="Google Shape;189;gb55438bef77a795_0"/>
          <p:cNvSpPr txBox="1"/>
          <p:nvPr/>
        </p:nvSpPr>
        <p:spPr>
          <a:xfrm>
            <a:off x="0" y="5987975"/>
            <a:ext cx="7396500" cy="1181400"/>
          </a:xfrm>
          <a:prstGeom prst="rect">
            <a:avLst/>
          </a:prstGeom>
          <a:noFill/>
          <a:ln>
            <a:noFill/>
          </a:ln>
        </p:spPr>
        <p:txBody>
          <a:bodyPr anchorCtr="0" anchor="t" bIns="112425" lIns="112425" spcFirstLastPara="1" rIns="112425" wrap="square" tIns="112425">
            <a:noAutofit/>
          </a:bodyPr>
          <a:lstStyle/>
          <a:p>
            <a:pPr indent="0" lvl="0" marL="0" marR="0" rtl="0" algn="l">
              <a:lnSpc>
                <a:spcPct val="80000"/>
              </a:lnSpc>
              <a:spcBef>
                <a:spcPts val="90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CIC needed for event</a:t>
            </a:r>
            <a:endParaRPr b="0" i="0" sz="2000" u="none" cap="none" strike="noStrike">
              <a:solidFill>
                <a:schemeClr val="dk1"/>
              </a:solidFill>
              <a:latin typeface="Arial"/>
              <a:ea typeface="Arial"/>
              <a:cs typeface="Arial"/>
              <a:sym typeface="Arial"/>
            </a:endParaRPr>
          </a:p>
          <a:p>
            <a:pPr indent="0" lvl="0" marL="0" marR="0" rtl="0" algn="l">
              <a:lnSpc>
                <a:spcPct val="80000"/>
              </a:lnSpc>
              <a:spcBef>
                <a:spcPts val="90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If you have any questions please contact C/ Vanessa Maloney @321-318-2929</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1e871abb24a_0_0"/>
          <p:cNvSpPr txBox="1"/>
          <p:nvPr>
            <p:ph idx="1" type="body"/>
          </p:nvPr>
        </p:nvSpPr>
        <p:spPr>
          <a:xfrm>
            <a:off x="156650" y="1624625"/>
            <a:ext cx="9807000" cy="5121000"/>
          </a:xfrm>
          <a:prstGeom prst="rect">
            <a:avLst/>
          </a:prstGeom>
          <a:noFill/>
          <a:ln>
            <a:noFill/>
          </a:ln>
        </p:spPr>
        <p:txBody>
          <a:bodyPr anchorCtr="0" anchor="t" bIns="41275" lIns="82600" spcFirstLastPara="1" rIns="82600" wrap="square" tIns="41275">
            <a:normAutofit/>
          </a:bodyPr>
          <a:lstStyle/>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October 26</a:t>
            </a:r>
            <a:r>
              <a:rPr baseline="30000" lang="en-US" sz="2561">
                <a:solidFill>
                  <a:srgbClr val="FF0000"/>
                </a:solidFill>
                <a:latin typeface="Roboto"/>
                <a:ea typeface="Roboto"/>
                <a:cs typeface="Roboto"/>
                <a:sym typeface="Roboto"/>
              </a:rPr>
              <a:t>th</a:t>
            </a:r>
            <a:r>
              <a:rPr lang="en-US" sz="2561">
                <a:solidFill>
                  <a:srgbClr val="FF0000"/>
                </a:solidFill>
                <a:latin typeface="Roboto"/>
                <a:ea typeface="Roboto"/>
                <a:cs typeface="Roboto"/>
                <a:sym typeface="Roboto"/>
              </a:rPr>
              <a:t>, 4pm – 8pm</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latin typeface="Roboto"/>
                <a:ea typeface="Roboto"/>
                <a:cs typeface="Roboto"/>
                <a:sym typeface="Roboto"/>
              </a:rPr>
              <a:t>You will be assigned to work on concessions, parking, games, or teacher assistance</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latin typeface="Roboto"/>
                <a:ea typeface="Roboto"/>
                <a:cs typeface="Roboto"/>
                <a:sym typeface="Roboto"/>
              </a:rPr>
              <a:t>If there is enough signups, it can be divided into two shifts.</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One shift = 10 – 15 volunteers (4 hours)</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OR</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Two shifts = 20 – 30 volunteers (2 hours)</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chemeClr val="dk1"/>
                </a:solidFill>
                <a:latin typeface="Roboto"/>
                <a:ea typeface="Roboto"/>
                <a:cs typeface="Roboto"/>
                <a:sym typeface="Roboto"/>
              </a:rPr>
              <a:t>602 E Story Rd, Winter Garden, FL 34787</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t/>
            </a:r>
            <a:endParaRPr sz="2561">
              <a:solidFill>
                <a:srgbClr val="FF0000"/>
              </a:solidFill>
              <a:latin typeface="Roboto"/>
              <a:ea typeface="Roboto"/>
              <a:cs typeface="Roboto"/>
              <a:sym typeface="Roboto"/>
            </a:endParaRPr>
          </a:p>
        </p:txBody>
      </p:sp>
      <p:sp>
        <p:nvSpPr>
          <p:cNvPr id="196" name="Google Shape;196;g1e871abb24a_0_0"/>
          <p:cNvSpPr txBox="1"/>
          <p:nvPr>
            <p:ph type="title"/>
          </p:nvPr>
        </p:nvSpPr>
        <p:spPr>
          <a:xfrm>
            <a:off x="1718019" y="252948"/>
            <a:ext cx="6546900" cy="1036500"/>
          </a:xfrm>
          <a:prstGeom prst="rect">
            <a:avLst/>
          </a:prstGeom>
          <a:noFill/>
          <a:ln>
            <a:noFill/>
          </a:ln>
        </p:spPr>
        <p:txBody>
          <a:bodyPr anchorCtr="0" anchor="ctr" bIns="41275" lIns="82600" spcFirstLastPara="1" rIns="82600" wrap="square" tIns="41275">
            <a:normAutofit/>
          </a:bodyPr>
          <a:lstStyle/>
          <a:p>
            <a:pPr indent="0" lvl="0" marL="0" rtl="0" algn="ctr">
              <a:lnSpc>
                <a:spcPct val="90000"/>
              </a:lnSpc>
              <a:spcBef>
                <a:spcPts val="0"/>
              </a:spcBef>
              <a:spcAft>
                <a:spcPts val="0"/>
              </a:spcAft>
              <a:buClr>
                <a:srgbClr val="002060"/>
              </a:buClr>
              <a:buSzPts val="3500"/>
              <a:buFont typeface="Times New Roman"/>
              <a:buNone/>
            </a:pPr>
            <a:r>
              <a:rPr lang="en-US" sz="3500"/>
              <a:t>Maxey Elementary Fall Festival</a:t>
            </a:r>
            <a:endParaRPr sz="3500"/>
          </a:p>
        </p:txBody>
      </p:sp>
      <p:sp>
        <p:nvSpPr>
          <p:cNvPr id="197" name="Google Shape;197;g1e871abb24a_0_0"/>
          <p:cNvSpPr txBox="1"/>
          <p:nvPr/>
        </p:nvSpPr>
        <p:spPr>
          <a:xfrm>
            <a:off x="0" y="0"/>
            <a:ext cx="2490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8" name="Google Shape;198;g1e871abb24a_0_0"/>
          <p:cNvSpPr txBox="1"/>
          <p:nvPr/>
        </p:nvSpPr>
        <p:spPr>
          <a:xfrm>
            <a:off x="850" y="6082150"/>
            <a:ext cx="10120200" cy="81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50" u="none" cap="none" strike="noStrike">
                <a:solidFill>
                  <a:schemeClr val="dk1"/>
                </a:solidFill>
                <a:latin typeface="Roboto"/>
                <a:ea typeface="Roboto"/>
                <a:cs typeface="Roboto"/>
                <a:sym typeface="Roboto"/>
              </a:rPr>
              <a:t>For any questions, comments, or concerns, please contact</a:t>
            </a:r>
            <a:endParaRPr b="0" i="0" sz="205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000"/>
              <a:buFont typeface="Arial"/>
              <a:buNone/>
            </a:pPr>
            <a:r>
              <a:rPr b="1" i="0" lang="en-US" sz="2050" u="none" cap="none" strike="noStrike">
                <a:solidFill>
                  <a:schemeClr val="dk1"/>
                </a:solidFill>
                <a:latin typeface="Roboto"/>
                <a:ea typeface="Roboto"/>
                <a:cs typeface="Roboto"/>
                <a:sym typeface="Roboto"/>
              </a:rPr>
              <a:t>C/SrAmn Kei Seddon @ </a:t>
            </a:r>
            <a:r>
              <a:rPr b="1" i="0" lang="en-US" sz="2050" u="sng" cap="none" strike="noStrike">
                <a:solidFill>
                  <a:schemeClr val="dk1"/>
                </a:solidFill>
                <a:latin typeface="Roboto"/>
                <a:ea typeface="Roboto"/>
                <a:cs typeface="Roboto"/>
                <a:sym typeface="Roboto"/>
              </a:rPr>
              <a:t>321-888-1698</a:t>
            </a:r>
            <a:endParaRPr b="0" i="0" sz="2050" u="sng" cap="none" strike="noStrike">
              <a:solidFill>
                <a:srgbClr val="FF0000"/>
              </a:solidFill>
              <a:latin typeface="Roboto"/>
              <a:ea typeface="Roboto"/>
              <a:cs typeface="Roboto"/>
              <a:sym typeface="Roboto"/>
            </a:endParaRPr>
          </a:p>
        </p:txBody>
      </p:sp>
      <p:pic>
        <p:nvPicPr>
          <p:cNvPr descr="Maxey Elementary-OCPS | Winter Garden FL" id="199" name="Google Shape;199;g1e871abb24a_0_0"/>
          <p:cNvPicPr preferRelativeResize="0"/>
          <p:nvPr/>
        </p:nvPicPr>
        <p:blipFill rotWithShape="1">
          <a:blip r:embed="rId3">
            <a:alphaModFix/>
          </a:blip>
          <a:srcRect b="0" l="0" r="0" t="0"/>
          <a:stretch/>
        </p:blipFill>
        <p:spPr>
          <a:xfrm>
            <a:off x="156650" y="5160936"/>
            <a:ext cx="3301989" cy="1026738"/>
          </a:xfrm>
          <a:prstGeom prst="rect">
            <a:avLst/>
          </a:prstGeom>
          <a:noFill/>
          <a:ln>
            <a:noFill/>
          </a:ln>
        </p:spPr>
      </p:pic>
      <p:pic>
        <p:nvPicPr>
          <p:cNvPr id="200" name="Google Shape;200;g1e871abb24a_0_0"/>
          <p:cNvPicPr preferRelativeResize="0"/>
          <p:nvPr/>
        </p:nvPicPr>
        <p:blipFill rotWithShape="1">
          <a:blip r:embed="rId4">
            <a:alphaModFix/>
          </a:blip>
          <a:srcRect b="0" l="0" r="0" t="0"/>
          <a:stretch/>
        </p:blipFill>
        <p:spPr>
          <a:xfrm>
            <a:off x="6882301" y="3378626"/>
            <a:ext cx="2829554" cy="3503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1e958ba4fc8_0_0"/>
          <p:cNvSpPr txBox="1"/>
          <p:nvPr>
            <p:ph idx="1" type="body"/>
          </p:nvPr>
        </p:nvSpPr>
        <p:spPr>
          <a:xfrm>
            <a:off x="156650" y="1624625"/>
            <a:ext cx="9807000" cy="5121000"/>
          </a:xfrm>
          <a:prstGeom prst="rect">
            <a:avLst/>
          </a:prstGeom>
          <a:noFill/>
          <a:ln>
            <a:noFill/>
          </a:ln>
        </p:spPr>
        <p:txBody>
          <a:bodyPr anchorCtr="0" anchor="t" bIns="41275" lIns="82600" spcFirstLastPara="1" rIns="82600" wrap="square" tIns="41275">
            <a:normAutofit/>
          </a:bodyPr>
          <a:lstStyle/>
          <a:p>
            <a:pPr indent="0" lvl="0" marL="0" rtl="0" algn="l">
              <a:lnSpc>
                <a:spcPct val="90000"/>
              </a:lnSpc>
              <a:spcBef>
                <a:spcPts val="900"/>
              </a:spcBef>
              <a:spcAft>
                <a:spcPts val="0"/>
              </a:spcAft>
              <a:buClr>
                <a:schemeClr val="dk1"/>
              </a:buClr>
              <a:buSzPts val="1100"/>
              <a:buFont typeface="Arial"/>
              <a:buNone/>
            </a:pPr>
            <a:r>
              <a:rPr lang="en-US" sz="2561">
                <a:solidFill>
                  <a:schemeClr val="dk1"/>
                </a:solidFill>
                <a:latin typeface="Roboto"/>
                <a:ea typeface="Roboto"/>
                <a:cs typeface="Roboto"/>
                <a:sym typeface="Roboto"/>
              </a:rPr>
              <a:t>Those who are volunteering </a:t>
            </a:r>
            <a:r>
              <a:rPr lang="en-US" sz="2561">
                <a:solidFill>
                  <a:srgbClr val="C00000"/>
                </a:solidFill>
                <a:latin typeface="Roboto"/>
                <a:ea typeface="Roboto"/>
                <a:cs typeface="Roboto"/>
                <a:sym typeface="Roboto"/>
              </a:rPr>
              <a:t>need</a:t>
            </a:r>
            <a:r>
              <a:rPr lang="en-US" sz="2561">
                <a:solidFill>
                  <a:schemeClr val="dk1"/>
                </a:solidFill>
                <a:latin typeface="Roboto"/>
                <a:ea typeface="Roboto"/>
                <a:cs typeface="Roboto"/>
                <a:sym typeface="Roboto"/>
              </a:rPr>
              <a:t> to sign up as an ADDition. Please do this as soon as possible.</a:t>
            </a:r>
            <a:endParaRPr/>
          </a:p>
          <a:p>
            <a:pPr indent="0" lvl="0" marL="0" rtl="0" algn="l">
              <a:lnSpc>
                <a:spcPct val="90000"/>
              </a:lnSpc>
              <a:spcBef>
                <a:spcPts val="900"/>
              </a:spcBef>
              <a:spcAft>
                <a:spcPts val="0"/>
              </a:spcAft>
              <a:buSzPts val="1100"/>
              <a:buNone/>
            </a:pPr>
            <a:r>
              <a:t/>
            </a:r>
            <a:endParaRPr/>
          </a:p>
          <a:p>
            <a:pPr indent="0" lvl="0" marL="0" rtl="0" algn="l">
              <a:lnSpc>
                <a:spcPct val="90000"/>
              </a:lnSpc>
              <a:spcBef>
                <a:spcPts val="900"/>
              </a:spcBef>
              <a:spcAft>
                <a:spcPts val="0"/>
              </a:spcAft>
              <a:buSzPts val="1100"/>
              <a:buNone/>
            </a:pPr>
            <a:r>
              <a:rPr lang="en-US" sz="2561">
                <a:solidFill>
                  <a:schemeClr val="dk1"/>
                </a:solidFill>
                <a:latin typeface="Roboto"/>
                <a:ea typeface="Roboto"/>
                <a:cs typeface="Roboto"/>
                <a:sym typeface="Roboto"/>
              </a:rPr>
              <a:t>					</a:t>
            </a:r>
            <a:endParaRPr sz="2561">
              <a:solidFill>
                <a:schemeClr val="dk1"/>
              </a:solidFill>
              <a:latin typeface="Roboto"/>
              <a:ea typeface="Roboto"/>
              <a:cs typeface="Roboto"/>
              <a:sym typeface="Roboto"/>
            </a:endParaRPr>
          </a:p>
        </p:txBody>
      </p:sp>
      <p:sp>
        <p:nvSpPr>
          <p:cNvPr id="207" name="Google Shape;207;g1e958ba4fc8_0_0"/>
          <p:cNvSpPr txBox="1"/>
          <p:nvPr>
            <p:ph type="title"/>
          </p:nvPr>
        </p:nvSpPr>
        <p:spPr>
          <a:xfrm>
            <a:off x="1718019" y="252948"/>
            <a:ext cx="6546900" cy="1036500"/>
          </a:xfrm>
          <a:prstGeom prst="rect">
            <a:avLst/>
          </a:prstGeom>
          <a:noFill/>
          <a:ln>
            <a:noFill/>
          </a:ln>
        </p:spPr>
        <p:txBody>
          <a:bodyPr anchorCtr="0" anchor="ctr" bIns="41275" lIns="82600" spcFirstLastPara="1" rIns="82600" wrap="square" tIns="41275">
            <a:normAutofit/>
          </a:bodyPr>
          <a:lstStyle/>
          <a:p>
            <a:pPr indent="0" lvl="0" marL="0" rtl="0" algn="ctr">
              <a:lnSpc>
                <a:spcPct val="90000"/>
              </a:lnSpc>
              <a:spcBef>
                <a:spcPts val="0"/>
              </a:spcBef>
              <a:spcAft>
                <a:spcPts val="0"/>
              </a:spcAft>
              <a:buClr>
                <a:srgbClr val="002060"/>
              </a:buClr>
              <a:buSzPts val="3500"/>
              <a:buFont typeface="Times New Roman"/>
              <a:buNone/>
            </a:pPr>
            <a:r>
              <a:rPr lang="en-US" sz="3500"/>
              <a:t>Maxey Elementary Fall Festival</a:t>
            </a:r>
            <a:endParaRPr sz="3500"/>
          </a:p>
        </p:txBody>
      </p:sp>
      <p:sp>
        <p:nvSpPr>
          <p:cNvPr id="208" name="Google Shape;208;g1e958ba4fc8_0_0"/>
          <p:cNvSpPr txBox="1"/>
          <p:nvPr/>
        </p:nvSpPr>
        <p:spPr>
          <a:xfrm>
            <a:off x="0" y="0"/>
            <a:ext cx="2490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9" name="Google Shape;209;g1e958ba4fc8_0_0"/>
          <p:cNvSpPr txBox="1"/>
          <p:nvPr/>
        </p:nvSpPr>
        <p:spPr>
          <a:xfrm>
            <a:off x="850" y="6082150"/>
            <a:ext cx="10120200" cy="81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50" u="none" cap="none" strike="noStrike">
                <a:solidFill>
                  <a:schemeClr val="dk1"/>
                </a:solidFill>
                <a:latin typeface="Roboto"/>
                <a:ea typeface="Roboto"/>
                <a:cs typeface="Roboto"/>
                <a:sym typeface="Roboto"/>
              </a:rPr>
              <a:t>For any questions, comments, or concerns, please contact</a:t>
            </a:r>
            <a:endParaRPr b="0" i="0" sz="205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000"/>
              <a:buFont typeface="Arial"/>
              <a:buNone/>
            </a:pPr>
            <a:r>
              <a:rPr b="1" i="0" lang="en-US" sz="2050" u="none" cap="none" strike="noStrike">
                <a:solidFill>
                  <a:schemeClr val="dk1"/>
                </a:solidFill>
                <a:latin typeface="Roboto"/>
                <a:ea typeface="Roboto"/>
                <a:cs typeface="Roboto"/>
                <a:sym typeface="Roboto"/>
              </a:rPr>
              <a:t>C/SrAmn Kei Seddon @ </a:t>
            </a:r>
            <a:r>
              <a:rPr b="1" i="0" lang="en-US" sz="2050" u="sng" cap="none" strike="noStrike">
                <a:solidFill>
                  <a:schemeClr val="dk1"/>
                </a:solidFill>
                <a:latin typeface="Roboto"/>
                <a:ea typeface="Roboto"/>
                <a:cs typeface="Roboto"/>
                <a:sym typeface="Roboto"/>
              </a:rPr>
              <a:t>321-888-1698</a:t>
            </a:r>
            <a:endParaRPr b="0" i="0" sz="2050" u="sng" cap="none" strike="noStrike">
              <a:solidFill>
                <a:srgbClr val="FF0000"/>
              </a:solidFill>
              <a:latin typeface="Roboto"/>
              <a:ea typeface="Roboto"/>
              <a:cs typeface="Roboto"/>
              <a:sym typeface="Roboto"/>
            </a:endParaRPr>
          </a:p>
        </p:txBody>
      </p:sp>
      <p:pic>
        <p:nvPicPr>
          <p:cNvPr descr="https://lh4.googleusercontent.com/K4R1ggQwnGKg7igkrcUNQZCcZOZdNlp8ssnlKfAxr8Pz9HnbwjMjuZ_w1RZIWazsVm_I7hCEEQUsU9DXAfgna8da2diTaKvmQFpfZfHI6RdqY-W1w_KRpbVA-uDQVPeY7NhetJ5_qRmZpm87ri5kZa8" id="210" name="Google Shape;210;g1e958ba4fc8_0_0"/>
          <p:cNvPicPr preferRelativeResize="0"/>
          <p:nvPr/>
        </p:nvPicPr>
        <p:blipFill rotWithShape="1">
          <a:blip r:embed="rId3">
            <a:alphaModFix/>
          </a:blip>
          <a:srcRect b="0" l="0" r="0" t="0"/>
          <a:stretch/>
        </p:blipFill>
        <p:spPr>
          <a:xfrm>
            <a:off x="7741863" y="2249425"/>
            <a:ext cx="1981200" cy="1981200"/>
          </a:xfrm>
          <a:prstGeom prst="rect">
            <a:avLst/>
          </a:prstGeom>
          <a:noFill/>
          <a:ln>
            <a:noFill/>
          </a:ln>
        </p:spPr>
      </p:pic>
      <p:pic>
        <p:nvPicPr>
          <p:cNvPr descr="https://lh3.googleusercontent.com/XmuzOa1q4LZ53YoJNKDlSlEFsLmlPLEMbj6IWHs9821KfU0aRdLKuGzVg-auCpptBqEYn3RqOP_9hbzRbLksVDLVD-dXqajkqGIY5QNvWNox3IvbOH9xFcOyqjEQpYU0VSVU4Lc_uTKv5bFQS1xuIhk" id="211" name="Google Shape;211;g1e958ba4fc8_0_0"/>
          <p:cNvPicPr preferRelativeResize="0"/>
          <p:nvPr/>
        </p:nvPicPr>
        <p:blipFill rotWithShape="1">
          <a:blip r:embed="rId4">
            <a:alphaModFix/>
          </a:blip>
          <a:srcRect b="0" l="0" r="0" t="0"/>
          <a:stretch/>
        </p:blipFill>
        <p:spPr>
          <a:xfrm>
            <a:off x="7718049" y="4461175"/>
            <a:ext cx="2028825" cy="2028825"/>
          </a:xfrm>
          <a:prstGeom prst="rect">
            <a:avLst/>
          </a:prstGeom>
          <a:noFill/>
          <a:ln>
            <a:noFill/>
          </a:ln>
        </p:spPr>
      </p:pic>
      <p:sp>
        <p:nvSpPr>
          <p:cNvPr id="212" name="Google Shape;212;g1e958ba4fc8_0_0"/>
          <p:cNvSpPr txBox="1"/>
          <p:nvPr/>
        </p:nvSpPr>
        <p:spPr>
          <a:xfrm>
            <a:off x="2596050" y="4022475"/>
            <a:ext cx="7322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13" name="Google Shape;213;g1e958ba4fc8_0_0"/>
          <p:cNvSpPr txBox="1"/>
          <p:nvPr/>
        </p:nvSpPr>
        <p:spPr>
          <a:xfrm>
            <a:off x="156650" y="2586150"/>
            <a:ext cx="4284300" cy="21993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900"/>
              </a:spcBef>
              <a:spcAft>
                <a:spcPts val="0"/>
              </a:spcAft>
              <a:buClr>
                <a:schemeClr val="dk1"/>
              </a:buClr>
              <a:buSzPts val="1100"/>
              <a:buFont typeface="Arial"/>
              <a:buNone/>
            </a:pPr>
            <a:r>
              <a:rPr b="0" i="0" lang="en-US" sz="2561" u="none" cap="none" strike="noStrike">
                <a:solidFill>
                  <a:schemeClr val="dk1"/>
                </a:solidFill>
                <a:latin typeface="Roboto"/>
                <a:ea typeface="Roboto"/>
                <a:cs typeface="Roboto"/>
                <a:sym typeface="Roboto"/>
              </a:rPr>
              <a:t>Also, please select which shift you</a:t>
            </a:r>
            <a:r>
              <a:rPr b="0" i="0" lang="en-US" sz="3099" u="none" cap="none" strike="noStrike">
                <a:solidFill>
                  <a:schemeClr val="dk1"/>
                </a:solidFill>
                <a:latin typeface="Calibri"/>
                <a:ea typeface="Calibri"/>
                <a:cs typeface="Calibri"/>
                <a:sym typeface="Calibri"/>
              </a:rPr>
              <a:t> </a:t>
            </a:r>
            <a:r>
              <a:rPr b="0" i="0" lang="en-US" sz="2561" u="none" cap="none" strike="noStrike">
                <a:solidFill>
                  <a:schemeClr val="dk1"/>
                </a:solidFill>
                <a:latin typeface="Roboto"/>
                <a:ea typeface="Roboto"/>
                <a:cs typeface="Roboto"/>
                <a:sym typeface="Roboto"/>
              </a:rPr>
              <a:t>would like to work on this google form. Not selecting one means you will be randomly assigned one.</a:t>
            </a:r>
            <a:endParaRPr b="0" i="0" sz="3099" u="none" cap="none" strike="noStrike">
              <a:solidFill>
                <a:schemeClr val="dk1"/>
              </a:solidFill>
              <a:latin typeface="Calibri"/>
              <a:ea typeface="Calibri"/>
              <a:cs typeface="Calibri"/>
              <a:sym typeface="Calibri"/>
            </a:endParaRPr>
          </a:p>
          <a:p>
            <a:pPr indent="0" lvl="0" marL="0" marR="0" rtl="0" algn="l">
              <a:lnSpc>
                <a:spcPct val="90000"/>
              </a:lnSpc>
              <a:spcBef>
                <a:spcPts val="900"/>
              </a:spcBef>
              <a:spcAft>
                <a:spcPts val="0"/>
              </a:spcAft>
              <a:buClr>
                <a:schemeClr val="dk1"/>
              </a:buClr>
              <a:buSzPts val="1100"/>
              <a:buFont typeface="Arial"/>
              <a:buNone/>
            </a:pPr>
            <a:r>
              <a:rPr b="0" i="0" lang="en-US" sz="2561" u="none" cap="none" strike="noStrike">
                <a:solidFill>
                  <a:schemeClr val="dk1"/>
                </a:solidFill>
                <a:latin typeface="Roboto"/>
                <a:ea typeface="Roboto"/>
                <a:cs typeface="Roboto"/>
                <a:sym typeface="Roboto"/>
              </a:rPr>
              <a:t>			</a:t>
            </a:r>
            <a:endParaRPr b="0" i="0" sz="3099"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14" name="Google Shape;214;g1e958ba4fc8_0_0"/>
          <p:cNvSpPr txBox="1"/>
          <p:nvPr/>
        </p:nvSpPr>
        <p:spPr>
          <a:xfrm>
            <a:off x="4440950" y="2344325"/>
            <a:ext cx="3087900" cy="1678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900"/>
              </a:spcBef>
              <a:spcAft>
                <a:spcPts val="0"/>
              </a:spcAft>
              <a:buClr>
                <a:schemeClr val="dk1"/>
              </a:buClr>
              <a:buSzPts val="1100"/>
              <a:buFont typeface="Arial"/>
              <a:buNone/>
            </a:pPr>
            <a:r>
              <a:rPr b="0" i="0" lang="en-US" sz="2561" u="none" cap="none" strike="noStrike">
                <a:solidFill>
                  <a:srgbClr val="C00000"/>
                </a:solidFill>
                <a:latin typeface="Roboto"/>
                <a:ea typeface="Roboto"/>
                <a:cs typeface="Roboto"/>
                <a:sym typeface="Roboto"/>
              </a:rPr>
              <a:t>https://tinyurl.com/fallfessignup </a:t>
            </a:r>
            <a:endParaRPr b="0" i="0" sz="1400" u="none" cap="none" strike="noStrike">
              <a:solidFill>
                <a:srgbClr val="000000"/>
              </a:solidFill>
              <a:latin typeface="Calibri"/>
              <a:ea typeface="Calibri"/>
              <a:cs typeface="Calibri"/>
              <a:sym typeface="Calibri"/>
            </a:endParaRPr>
          </a:p>
        </p:txBody>
      </p:sp>
      <p:sp>
        <p:nvSpPr>
          <p:cNvPr id="215" name="Google Shape;215;g1e958ba4fc8_0_0"/>
          <p:cNvSpPr txBox="1"/>
          <p:nvPr/>
        </p:nvSpPr>
        <p:spPr>
          <a:xfrm>
            <a:off x="4579325" y="4645425"/>
            <a:ext cx="2949600" cy="1436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900"/>
              </a:spcBef>
              <a:spcAft>
                <a:spcPts val="0"/>
              </a:spcAft>
              <a:buClr>
                <a:schemeClr val="dk1"/>
              </a:buClr>
              <a:buSzPts val="1100"/>
              <a:buFont typeface="Arial"/>
              <a:buNone/>
            </a:pPr>
            <a:r>
              <a:rPr b="0" i="0" lang="en-US" sz="2561" u="none" cap="none" strike="noStrike">
                <a:solidFill>
                  <a:srgbClr val="C00000"/>
                </a:solidFill>
                <a:latin typeface="Roboto"/>
                <a:ea typeface="Roboto"/>
                <a:cs typeface="Roboto"/>
                <a:sym typeface="Roboto"/>
              </a:rPr>
              <a:t>https://tinyurl.com/fallfesshifts</a:t>
            </a:r>
            <a:r>
              <a:rPr b="0" i="0" lang="en-US" sz="2561" u="none" cap="none" strike="noStrike">
                <a:solidFill>
                  <a:schemeClr val="dk1"/>
                </a:solidFill>
                <a:latin typeface="Roboto"/>
                <a:ea typeface="Roboto"/>
                <a:cs typeface="Roboto"/>
                <a:sym typeface="Roboto"/>
              </a:rPr>
              <a:t>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1a1af0d542f5db0_0"/>
          <p:cNvSpPr txBox="1"/>
          <p:nvPr>
            <p:ph idx="1" type="body"/>
          </p:nvPr>
        </p:nvSpPr>
        <p:spPr>
          <a:xfrm>
            <a:off x="695748" y="1913820"/>
            <a:ext cx="8728800" cy="4815600"/>
          </a:xfrm>
          <a:prstGeom prst="rect">
            <a:avLst/>
          </a:prstGeom>
        </p:spPr>
        <p:txBody>
          <a:bodyPr anchorCtr="0" anchor="t" bIns="45700" lIns="91425" spcFirstLastPara="1" rIns="91425" wrap="square" tIns="45700">
            <a:noAutofit/>
          </a:bodyPr>
          <a:lstStyle/>
          <a:p>
            <a:pPr indent="0" lvl="0" marL="0" rtl="0" algn="l">
              <a:spcBef>
                <a:spcPts val="900"/>
              </a:spcBef>
              <a:spcAft>
                <a:spcPts val="0"/>
              </a:spcAft>
              <a:buClr>
                <a:schemeClr val="dk1"/>
              </a:buClr>
              <a:buSzPts val="1100"/>
              <a:buFont typeface="Arial"/>
              <a:buNone/>
            </a:pPr>
            <a:r>
              <a:rPr b="1" lang="en-US" sz="3000"/>
              <a:t>Time: 1630 to 1930</a:t>
            </a:r>
            <a:endParaRPr b="1" sz="3000"/>
          </a:p>
          <a:p>
            <a:pPr indent="0" lvl="0" marL="0" rtl="0" algn="l">
              <a:spcBef>
                <a:spcPts val="900"/>
              </a:spcBef>
              <a:spcAft>
                <a:spcPts val="0"/>
              </a:spcAft>
              <a:buClr>
                <a:schemeClr val="dk1"/>
              </a:buClr>
              <a:buSzPts val="1100"/>
              <a:buFont typeface="Arial"/>
              <a:buNone/>
            </a:pPr>
            <a:r>
              <a:rPr b="1" lang="en-US" sz="3000"/>
              <a:t>When: 20th, October </a:t>
            </a:r>
            <a:endParaRPr sz="3000"/>
          </a:p>
          <a:p>
            <a:pPr indent="0" lvl="0" marL="0" rtl="0" algn="l">
              <a:spcBef>
                <a:spcPts val="900"/>
              </a:spcBef>
              <a:spcAft>
                <a:spcPts val="0"/>
              </a:spcAft>
              <a:buClr>
                <a:schemeClr val="dk1"/>
              </a:buClr>
              <a:buSzPts val="1100"/>
              <a:buFont typeface="Arial"/>
              <a:buNone/>
            </a:pPr>
            <a:r>
              <a:rPr b="1" lang="en-US" sz="3000"/>
              <a:t>Where: </a:t>
            </a:r>
            <a:r>
              <a:rPr lang="en-US" sz="3000"/>
              <a:t>Room 950(Colonel’s Room)</a:t>
            </a:r>
            <a:endParaRPr sz="3000"/>
          </a:p>
          <a:p>
            <a:pPr indent="0" lvl="0" marL="0" rtl="0" algn="l">
              <a:spcBef>
                <a:spcPts val="900"/>
              </a:spcBef>
              <a:spcAft>
                <a:spcPts val="0"/>
              </a:spcAft>
              <a:buClr>
                <a:schemeClr val="dk1"/>
              </a:buClr>
              <a:buSzPts val="1100"/>
              <a:buFont typeface="Arial"/>
              <a:buNone/>
            </a:pPr>
            <a:r>
              <a:rPr b="1" lang="en-US" sz="3000">
                <a:highlight>
                  <a:schemeClr val="lt1"/>
                </a:highlight>
              </a:rPr>
              <a:t>Uniform</a:t>
            </a:r>
            <a:r>
              <a:rPr lang="en-US" sz="3000">
                <a:highlight>
                  <a:schemeClr val="lt1"/>
                </a:highlight>
              </a:rPr>
              <a:t>: COMBO 5</a:t>
            </a:r>
            <a:endParaRPr sz="3000">
              <a:highlight>
                <a:schemeClr val="lt1"/>
              </a:highlight>
            </a:endParaRPr>
          </a:p>
          <a:p>
            <a:pPr indent="0" lvl="0" marL="0" rtl="0" algn="l">
              <a:spcBef>
                <a:spcPts val="900"/>
              </a:spcBef>
              <a:spcAft>
                <a:spcPts val="0"/>
              </a:spcAft>
              <a:buClr>
                <a:schemeClr val="dk1"/>
              </a:buClr>
              <a:buSzPts val="1100"/>
              <a:buFont typeface="Arial"/>
              <a:buNone/>
            </a:pPr>
            <a:r>
              <a:rPr lang="en-US" sz="3000">
                <a:solidFill>
                  <a:srgbClr val="FF0000"/>
                </a:solidFill>
                <a:highlight>
                  <a:schemeClr val="lt1"/>
                </a:highlight>
              </a:rPr>
              <a:t>(</a:t>
            </a:r>
            <a:r>
              <a:rPr b="1" lang="en-US" sz="3000">
                <a:solidFill>
                  <a:srgbClr val="FF0000"/>
                </a:solidFill>
                <a:highlight>
                  <a:schemeClr val="lt1"/>
                </a:highlight>
              </a:rPr>
              <a:t>you can only go if you have combo 5)</a:t>
            </a:r>
            <a:endParaRPr b="1" sz="3000">
              <a:solidFill>
                <a:srgbClr val="FF0000"/>
              </a:solidFill>
              <a:highlight>
                <a:schemeClr val="lt1"/>
              </a:highlight>
            </a:endParaRPr>
          </a:p>
          <a:p>
            <a:pPr indent="0" lvl="0" marL="0" rtl="0" algn="l">
              <a:spcBef>
                <a:spcPts val="900"/>
              </a:spcBef>
              <a:spcAft>
                <a:spcPts val="0"/>
              </a:spcAft>
              <a:buClr>
                <a:schemeClr val="dk1"/>
              </a:buClr>
              <a:buSzPts val="1100"/>
              <a:buFont typeface="Arial"/>
              <a:buNone/>
            </a:pPr>
            <a:r>
              <a:rPr b="1" lang="en-US" sz="3000"/>
              <a:t>WEST ORANGE VS DR PHILLIPS!</a:t>
            </a:r>
            <a:endParaRPr b="1" sz="3000"/>
          </a:p>
          <a:p>
            <a:pPr indent="0" lvl="0" marL="0" rtl="0" algn="l">
              <a:spcBef>
                <a:spcPts val="900"/>
              </a:spcBef>
              <a:spcAft>
                <a:spcPts val="0"/>
              </a:spcAft>
              <a:buClr>
                <a:schemeClr val="dk1"/>
              </a:buClr>
              <a:buSzPts val="1100"/>
              <a:buFont typeface="Arial"/>
              <a:buNone/>
            </a:pPr>
            <a:r>
              <a:t/>
            </a:r>
            <a:endParaRPr b="1" sz="3000"/>
          </a:p>
          <a:p>
            <a:pPr indent="0" lvl="0" marL="0" rtl="0" algn="l">
              <a:spcBef>
                <a:spcPts val="900"/>
              </a:spcBef>
              <a:spcAft>
                <a:spcPts val="0"/>
              </a:spcAft>
              <a:buClr>
                <a:schemeClr val="dk1"/>
              </a:buClr>
              <a:buSzPts val="1100"/>
              <a:buFont typeface="Arial"/>
              <a:buNone/>
            </a:pPr>
            <a:r>
              <a:rPr lang="en-US" sz="3000">
                <a:highlight>
                  <a:schemeClr val="lt1"/>
                </a:highlight>
              </a:rPr>
              <a:t>If you would like to be CIC, please contact C/Bernhard @ (407) 408-6158</a:t>
            </a:r>
            <a:endParaRPr sz="3000"/>
          </a:p>
        </p:txBody>
      </p:sp>
      <p:sp>
        <p:nvSpPr>
          <p:cNvPr id="222" name="Google Shape;222;g1a1af0d542f5db0_0"/>
          <p:cNvSpPr txBox="1"/>
          <p:nvPr>
            <p:ph type="title"/>
          </p:nvPr>
        </p:nvSpPr>
        <p:spPr>
          <a:xfrm>
            <a:off x="695772" y="374073"/>
            <a:ext cx="8728800" cy="1036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Football Parking</a:t>
            </a:r>
            <a:endParaRPr/>
          </a:p>
        </p:txBody>
      </p:sp>
      <p:pic>
        <p:nvPicPr>
          <p:cNvPr id="223" name="Google Shape;223;g1a1af0d542f5db0_0"/>
          <p:cNvPicPr preferRelativeResize="0"/>
          <p:nvPr/>
        </p:nvPicPr>
        <p:blipFill>
          <a:blip r:embed="rId3">
            <a:alphaModFix/>
          </a:blip>
          <a:stretch>
            <a:fillRect/>
          </a:stretch>
        </p:blipFill>
        <p:spPr>
          <a:xfrm>
            <a:off x="6720707" y="1913836"/>
            <a:ext cx="2703875" cy="1906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8a35054180_0_0"/>
          <p:cNvSpPr txBox="1"/>
          <p:nvPr>
            <p:ph type="title"/>
          </p:nvPr>
        </p:nvSpPr>
        <p:spPr>
          <a:xfrm>
            <a:off x="695772" y="291648"/>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23238F"/>
                </a:solidFill>
                <a:latin typeface="Times New Roman"/>
                <a:ea typeface="Times New Roman"/>
                <a:cs typeface="Times New Roman"/>
                <a:sym typeface="Times New Roman"/>
              </a:rPr>
              <a:t>FL-802 Unit Picnic!!</a:t>
            </a:r>
            <a:endParaRPr b="1" sz="3800">
              <a:solidFill>
                <a:srgbClr val="23238F"/>
              </a:solidFill>
              <a:latin typeface="Times New Roman"/>
              <a:ea typeface="Times New Roman"/>
              <a:cs typeface="Times New Roman"/>
              <a:sym typeface="Times New Roman"/>
            </a:endParaRPr>
          </a:p>
        </p:txBody>
      </p:sp>
      <p:sp>
        <p:nvSpPr>
          <p:cNvPr id="229" name="Google Shape;229;g28a35054180_0_0"/>
          <p:cNvSpPr txBox="1"/>
          <p:nvPr/>
        </p:nvSpPr>
        <p:spPr>
          <a:xfrm>
            <a:off x="555986" y="1705442"/>
            <a:ext cx="9008400" cy="50295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Calibri"/>
                <a:ea typeface="Calibri"/>
                <a:cs typeface="Calibri"/>
                <a:sym typeface="Calibri"/>
              </a:rPr>
              <a:t>The unit picnic is the first time during the school year the whole unit is invited out to meet one another and boost morale! Food, fun, and friends is what this event is all about!</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Calibri"/>
                <a:ea typeface="Calibri"/>
                <a:cs typeface="Calibri"/>
                <a:sym typeface="Calibri"/>
              </a:rPr>
              <a:t>Parents and family are more than welcome to come and hang out for the duration of the picnic. (more information on the next slide.)</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Calibri"/>
                <a:ea typeface="Calibri"/>
                <a:cs typeface="Calibri"/>
                <a:sym typeface="Calibri"/>
              </a:rPr>
              <a:t>Date:</a:t>
            </a:r>
            <a:r>
              <a:rPr b="0" i="0" lang="en-US" sz="2600" u="none" cap="none" strike="noStrike">
                <a:solidFill>
                  <a:srgbClr val="000000"/>
                </a:solidFill>
                <a:latin typeface="Calibri"/>
                <a:ea typeface="Calibri"/>
                <a:cs typeface="Calibri"/>
                <a:sym typeface="Calibri"/>
              </a:rPr>
              <a:t> 28 October</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Calibri"/>
                <a:ea typeface="Calibri"/>
                <a:cs typeface="Calibri"/>
                <a:sym typeface="Calibri"/>
              </a:rPr>
              <a:t>Time:</a:t>
            </a:r>
            <a:r>
              <a:rPr b="0" i="0" lang="en-US" sz="2600" u="none" cap="none" strike="noStrike">
                <a:solidFill>
                  <a:srgbClr val="000000"/>
                </a:solidFill>
                <a:latin typeface="Calibri"/>
                <a:ea typeface="Calibri"/>
                <a:cs typeface="Calibri"/>
                <a:sym typeface="Calibri"/>
              </a:rPr>
              <a:t> 1100-1400</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Calibri"/>
                <a:ea typeface="Calibri"/>
                <a:cs typeface="Calibri"/>
                <a:sym typeface="Calibri"/>
              </a:rPr>
              <a:t>Location: </a:t>
            </a:r>
            <a:r>
              <a:rPr b="0" i="0" lang="en-US" sz="2600" u="none" cap="none" strike="noStrike">
                <a:solidFill>
                  <a:srgbClr val="000000"/>
                </a:solidFill>
                <a:latin typeface="Calibri"/>
                <a:ea typeface="Calibri"/>
                <a:cs typeface="Calibri"/>
                <a:sym typeface="Calibri"/>
              </a:rPr>
              <a:t>Veterans Memorial Park (420 S Park Ave, Winter Garden, FL)</a:t>
            </a:r>
            <a:endParaRPr b="0" i="0" sz="26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