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7589825" cx="10120300"/>
  <p:notesSz cx="6858000" cy="92964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0" roundtripDataSignature="AMtx7mg6yzU+aM1jw25GqQWGXlMfL/1S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26" name="Google Shape;12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23" name="Google Shape;223;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41" name="Google Shape;14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54" name="Google Shape;15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74" name="Google Shape;174;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eb43c5b6ef_0_69: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g1eb43c5b6ef_0_6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81" name="Google Shape;181;g1eb43c5b6ef_0_69: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4569b2676d19b60a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569b2676d19b60a_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809389920d605e1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 name="Google Shape;197;g2809389920d605e1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98" name="Google Shape;198;g2809389920d605e1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09" name="Google Shape;209;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6" name="Google Shape;216;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17" name="Google Shape;217;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mailto:4804132471@students.ocps.net" TargetMode="External"/><Relationship Id="rId4" Type="http://schemas.openxmlformats.org/officeDocument/2006/relationships/image" Target="../media/image19.png"/><Relationship Id="rId5" Type="http://schemas.openxmlformats.org/officeDocument/2006/relationships/hyperlink" Target="https://tinyurl.com/GoldRop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129" name="Google Shape;12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130" name="Google Shape;13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131" name="Google Shape;13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32" name="Google Shape;132;gf9758be2c3_0_26"/>
          <p:cNvSpPr txBox="1"/>
          <p:nvPr/>
        </p:nvSpPr>
        <p:spPr>
          <a:xfrm>
            <a:off x="7743675" y="6080200"/>
            <a:ext cx="22269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1</a:t>
            </a:r>
            <a:r>
              <a:rPr lang="en-US" sz="2000">
                <a:solidFill>
                  <a:schemeClr val="dk1"/>
                </a:solidFill>
                <a:latin typeface="Times New Roman"/>
                <a:ea typeface="Times New Roman"/>
                <a:cs typeface="Times New Roman"/>
                <a:sym typeface="Times New Roman"/>
              </a:rPr>
              <a:t>6</a:t>
            </a:r>
            <a:r>
              <a:rPr b="0" i="0" lang="en-US" sz="2000" u="none" cap="none" strike="noStrike">
                <a:solidFill>
                  <a:schemeClr val="dk1"/>
                </a:solidFill>
                <a:latin typeface="Times New Roman"/>
                <a:ea typeface="Times New Roman"/>
                <a:cs typeface="Times New Roman"/>
                <a:sym typeface="Times New Roman"/>
              </a:rPr>
              <a:t> November 2023</a:t>
            </a:r>
            <a:endParaRPr b="0" i="0" sz="2000" u="none" cap="none" strike="noStrike">
              <a:solidFill>
                <a:schemeClr val="dk1"/>
              </a:solidFill>
              <a:latin typeface="Times New Roman"/>
              <a:ea typeface="Times New Roman"/>
              <a:cs typeface="Times New Roman"/>
              <a:sym typeface="Times New Roman"/>
            </a:endParaRPr>
          </a:p>
        </p:txBody>
      </p:sp>
      <p:sp>
        <p:nvSpPr>
          <p:cNvPr id="133" name="Google Shape;13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 name="Google Shape;13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135" name="Google Shape;13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136" name="Google Shape;13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137" name="Google Shape;13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226" name="Google Shape;226;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144" name="Google Shape;14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145" name="Google Shape;14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146" name="Google Shape;14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147" name="Google Shape;14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148" name="Google Shape;14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150" name="Google Shape;15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2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2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822"/>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822"/>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157" name="Google Shape;15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158" name="Google Shape;15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159" name="Google Shape;15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160" name="Google Shape;16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161" name="Google Shape;16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162" name="Google Shape;162;gf9758be2c3_0_339"/>
          <p:cNvSpPr txBox="1"/>
          <p:nvPr/>
        </p:nvSpPr>
        <p:spPr>
          <a:xfrm>
            <a:off x="1397724" y="2982088"/>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163" name="Google Shape;16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164" name="Google Shape;16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165" name="Google Shape;16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166" name="Google Shape;16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167" name="Google Shape;16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168" name="Google Shape;16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9" name="Google Shape;16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0" name="Google Shape;17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Captain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822"/>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822"/>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822"/>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822"/>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822"/>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177" name="Google Shape;177;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Aguilar - Bravo	       Mezime - Delta		Saint Franc-Golf</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Vazquez-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800"/>
              <a:buFont typeface="Arial"/>
              <a:buNone/>
            </a:pPr>
            <a:r>
              <a:rPr lang="en-US" sz="3000">
                <a:solidFill>
                  <a:srgbClr val="FF0000"/>
                </a:solidFill>
                <a:highlight>
                  <a:schemeClr val="lt1"/>
                </a:highlight>
                <a:latin typeface="Roboto"/>
                <a:ea typeface="Roboto"/>
                <a:cs typeface="Roboto"/>
                <a:sym typeface="Roboto"/>
              </a:rPr>
              <a:t>James- Golf              Almodovar-Charlie</a:t>
            </a:r>
            <a:endParaRPr sz="3000">
              <a:solidFill>
                <a:srgbClr val="FF0000"/>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chemeClr val="lt1"/>
                </a:highlight>
                <a:latin typeface="Roboto"/>
                <a:ea typeface="Roboto"/>
                <a:cs typeface="Roboto"/>
                <a:sym typeface="Roboto"/>
              </a:rPr>
              <a:t>Madera - Bravo </a:t>
            </a:r>
            <a:r>
              <a:rPr lang="en-US" sz="3000">
                <a:solidFill>
                  <a:srgbClr val="FF0000"/>
                </a:solidFill>
                <a:highlight>
                  <a:srgbClr val="FFFFFF"/>
                </a:highlight>
                <a:latin typeface="Roboto"/>
                <a:ea typeface="Roboto"/>
                <a:cs typeface="Roboto"/>
                <a:sym typeface="Roboto"/>
              </a:rPr>
              <a:t>		 Saint Franc-Alpha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eb43c5b6ef_0_69"/>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en-US" sz="3100">
                <a:latin typeface="Roboto"/>
                <a:ea typeface="Roboto"/>
                <a:cs typeface="Roboto"/>
                <a:sym typeface="Roboto"/>
              </a:rPr>
              <a:t>KHHS meeting</a:t>
            </a:r>
            <a:r>
              <a:rPr lang="en-US" sz="3100">
                <a:latin typeface="Roboto"/>
                <a:ea typeface="Roboto"/>
                <a:cs typeface="Roboto"/>
                <a:sym typeface="Roboto"/>
              </a:rPr>
              <a:t> </a:t>
            </a:r>
            <a:r>
              <a:rPr b="1" lang="en-US" sz="3100" u="sng">
                <a:solidFill>
                  <a:srgbClr val="0000FF"/>
                </a:solidFill>
                <a:latin typeface="Roboto"/>
                <a:ea typeface="Roboto"/>
                <a:cs typeface="Roboto"/>
                <a:sym typeface="Roboto"/>
              </a:rPr>
              <a:t>TODAY</a:t>
            </a:r>
            <a:r>
              <a:rPr lang="en-US" sz="3100">
                <a:latin typeface="Roboto"/>
                <a:ea typeface="Roboto"/>
                <a:cs typeface="Roboto"/>
                <a:sym typeface="Roboto"/>
              </a:rPr>
              <a:t> 16 November </a:t>
            </a:r>
            <a:r>
              <a:rPr b="1" lang="en-US" sz="3100" u="sng">
                <a:solidFill>
                  <a:srgbClr val="0000FF"/>
                </a:solidFill>
                <a:latin typeface="Roboto"/>
                <a:ea typeface="Roboto"/>
                <a:cs typeface="Roboto"/>
                <a:sym typeface="Roboto"/>
              </a:rPr>
              <a:t>1830</a:t>
            </a:r>
            <a:r>
              <a:rPr lang="en-US" sz="3100">
                <a:solidFill>
                  <a:srgbClr val="0000FF"/>
                </a:solidFill>
                <a:latin typeface="Roboto"/>
                <a:ea typeface="Roboto"/>
                <a:cs typeface="Roboto"/>
                <a:sym typeface="Roboto"/>
              </a:rPr>
              <a:t> </a:t>
            </a:r>
            <a:r>
              <a:rPr lang="en-US" sz="3100">
                <a:latin typeface="Roboto"/>
                <a:ea typeface="Roboto"/>
                <a:cs typeface="Roboto"/>
                <a:sym typeface="Roboto"/>
              </a:rPr>
              <a:t>on </a:t>
            </a:r>
            <a:r>
              <a:rPr b="1" lang="en-US" sz="3100" u="sng">
                <a:solidFill>
                  <a:srgbClr val="0000FF"/>
                </a:solidFill>
                <a:latin typeface="Roboto"/>
                <a:ea typeface="Roboto"/>
                <a:cs typeface="Roboto"/>
                <a:sym typeface="Roboto"/>
              </a:rPr>
              <a:t>Microsoft Teams!</a:t>
            </a:r>
            <a:endParaRPr b="1" sz="3100" u="sng">
              <a:solidFill>
                <a:srgbClr val="0000FF"/>
              </a:solidFill>
              <a:latin typeface="Roboto"/>
              <a:ea typeface="Roboto"/>
              <a:cs typeface="Roboto"/>
              <a:sym typeface="Roboto"/>
            </a:endParaRPr>
          </a:p>
          <a:p>
            <a:pPr indent="0" lvl="0" marL="0" rtl="0" algn="l">
              <a:lnSpc>
                <a:spcPct val="90000"/>
              </a:lnSpc>
              <a:spcBef>
                <a:spcPts val="1107"/>
              </a:spcBef>
              <a:spcAft>
                <a:spcPts val="0"/>
              </a:spcAft>
              <a:buSzPts val="1800"/>
              <a:buNone/>
            </a:pPr>
            <a:r>
              <a:t/>
            </a:r>
            <a:endParaRPr sz="3300">
              <a:latin typeface="Roboto"/>
              <a:ea typeface="Roboto"/>
              <a:cs typeface="Roboto"/>
              <a:sym typeface="Roboto"/>
            </a:endParaRPr>
          </a:p>
        </p:txBody>
      </p:sp>
      <p:sp>
        <p:nvSpPr>
          <p:cNvPr id="184" name="Google Shape;184;g1eb43c5b6ef_0_6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KHHS Meeting</a:t>
            </a:r>
            <a:endParaRPr/>
          </a:p>
        </p:txBody>
      </p:sp>
      <p:sp>
        <p:nvSpPr>
          <p:cNvPr id="185" name="Google Shape;185;g1eb43c5b6ef_0_69"/>
          <p:cNvSpPr txBox="1"/>
          <p:nvPr/>
        </p:nvSpPr>
        <p:spPr>
          <a:xfrm>
            <a:off x="0" y="5825452"/>
            <a:ext cx="10120200" cy="8736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Questions, comments, or concerns? Please contact C/ 1st Lt. Sara Mattox at 407-242-3829 or 4804154679@students.ocps.net</a:t>
            </a:r>
            <a:endParaRPr b="0" i="0" sz="2100" u="none" cap="none" strike="noStrike">
              <a:solidFill>
                <a:srgbClr val="000000"/>
              </a:solidFill>
              <a:latin typeface="Arial"/>
              <a:ea typeface="Arial"/>
              <a:cs typeface="Arial"/>
              <a:sym typeface="Arial"/>
            </a:endParaRPr>
          </a:p>
        </p:txBody>
      </p:sp>
      <p:pic>
        <p:nvPicPr>
          <p:cNvPr id="186" name="Google Shape;186;g1eb43c5b6ef_0_69"/>
          <p:cNvPicPr preferRelativeResize="0"/>
          <p:nvPr/>
        </p:nvPicPr>
        <p:blipFill rotWithShape="1">
          <a:blip r:embed="rId3">
            <a:alphaModFix/>
          </a:blip>
          <a:srcRect b="0" l="0" r="0" t="0"/>
          <a:stretch/>
        </p:blipFill>
        <p:spPr>
          <a:xfrm>
            <a:off x="3212440" y="2989264"/>
            <a:ext cx="3695419" cy="22702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4569b2676d19b60a_0"/>
          <p:cNvSpPr txBox="1"/>
          <p:nvPr>
            <p:ph type="title"/>
          </p:nvPr>
        </p:nvSpPr>
        <p:spPr>
          <a:xfrm>
            <a:off x="1391497" y="-11"/>
            <a:ext cx="8728800" cy="1467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Chief’s Quote of the Week</a:t>
            </a:r>
            <a:endParaRPr/>
          </a:p>
        </p:txBody>
      </p:sp>
      <p:sp>
        <p:nvSpPr>
          <p:cNvPr id="192" name="Google Shape;192;g4569b2676d19b60a_0"/>
          <p:cNvSpPr txBox="1"/>
          <p:nvPr>
            <p:ph idx="1" type="body"/>
          </p:nvPr>
        </p:nvSpPr>
        <p:spPr>
          <a:xfrm>
            <a:off x="655956" y="2058993"/>
            <a:ext cx="8728800" cy="4815600"/>
          </a:xfrm>
          <a:prstGeom prst="rect">
            <a:avLst/>
          </a:prstGeom>
        </p:spPr>
        <p:txBody>
          <a:bodyPr anchorCtr="0" anchor="t" bIns="45700" lIns="91425" spcFirstLastPara="1" rIns="91425" wrap="square" tIns="45700">
            <a:noAutofit/>
          </a:bodyPr>
          <a:lstStyle/>
          <a:p>
            <a:pPr indent="0" lvl="0" marL="0" rtl="0" algn="ctr">
              <a:spcBef>
                <a:spcPts val="1090"/>
              </a:spcBef>
              <a:spcAft>
                <a:spcPts val="0"/>
              </a:spcAft>
              <a:buNone/>
            </a:pPr>
            <a:r>
              <a:t/>
            </a:r>
            <a:endParaRPr/>
          </a:p>
          <a:p>
            <a:pPr indent="0" lvl="0" marL="0" rtl="0" algn="ctr">
              <a:spcBef>
                <a:spcPts val="1090"/>
              </a:spcBef>
              <a:spcAft>
                <a:spcPts val="0"/>
              </a:spcAft>
              <a:buNone/>
            </a:pPr>
            <a:r>
              <a:rPr lang="en-US"/>
              <a:t>“Do what you can, with what you have, where you are.”</a:t>
            </a:r>
            <a:endParaRPr/>
          </a:p>
          <a:p>
            <a:pPr indent="0" lvl="0" marL="0" rtl="0" algn="ctr">
              <a:spcBef>
                <a:spcPts val="1090"/>
              </a:spcBef>
              <a:spcAft>
                <a:spcPts val="0"/>
              </a:spcAft>
              <a:buNone/>
            </a:pPr>
            <a:r>
              <a:t/>
            </a:r>
            <a:endParaRPr/>
          </a:p>
          <a:p>
            <a:pPr indent="0" lvl="0" marL="0" rtl="0" algn="ctr">
              <a:spcBef>
                <a:spcPts val="1090"/>
              </a:spcBef>
              <a:spcAft>
                <a:spcPts val="0"/>
              </a:spcAft>
              <a:buNone/>
            </a:pPr>
            <a:r>
              <a:rPr lang="en-US"/>
              <a:t>– Theodore Roosevelt</a:t>
            </a:r>
            <a:endParaRPr/>
          </a:p>
        </p:txBody>
      </p:sp>
      <p:pic>
        <p:nvPicPr>
          <p:cNvPr id="193" name="Google Shape;193;g4569b2676d19b60a_0"/>
          <p:cNvPicPr preferRelativeResize="0"/>
          <p:nvPr/>
        </p:nvPicPr>
        <p:blipFill>
          <a:blip r:embed="rId3">
            <a:alphaModFix/>
          </a:blip>
          <a:stretch>
            <a:fillRect/>
          </a:stretch>
        </p:blipFill>
        <p:spPr>
          <a:xfrm>
            <a:off x="381982" y="4161738"/>
            <a:ext cx="2600600" cy="1750150"/>
          </a:xfrm>
          <a:prstGeom prst="rect">
            <a:avLst/>
          </a:prstGeom>
          <a:noFill/>
          <a:ln>
            <a:noFill/>
          </a:ln>
        </p:spPr>
      </p:pic>
      <p:pic>
        <p:nvPicPr>
          <p:cNvPr id="194" name="Google Shape;194;g4569b2676d19b60a_0"/>
          <p:cNvPicPr preferRelativeResize="0"/>
          <p:nvPr/>
        </p:nvPicPr>
        <p:blipFill>
          <a:blip r:embed="rId4">
            <a:alphaModFix/>
          </a:blip>
          <a:stretch>
            <a:fillRect/>
          </a:stretch>
        </p:blipFill>
        <p:spPr>
          <a:xfrm>
            <a:off x="6997439" y="4181651"/>
            <a:ext cx="2814709" cy="17103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809389920d605e1_0"/>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October Gold Rope</a:t>
            </a:r>
            <a:endParaRPr/>
          </a:p>
        </p:txBody>
      </p:sp>
      <p:sp>
        <p:nvSpPr>
          <p:cNvPr id="201" name="Google Shape;201;g2809389920d605e1_0"/>
          <p:cNvSpPr txBox="1"/>
          <p:nvPr>
            <p:ph idx="1" type="body"/>
          </p:nvPr>
        </p:nvSpPr>
        <p:spPr>
          <a:xfrm>
            <a:off x="247400" y="6472925"/>
            <a:ext cx="8728800" cy="580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7"/>
              </a:spcBef>
              <a:spcAft>
                <a:spcPts val="0"/>
              </a:spcAft>
              <a:buSzPts val="1800"/>
              <a:buNone/>
            </a:pPr>
            <a:r>
              <a:rPr b="1" lang="en-US" sz="1700">
                <a:latin typeface="Roboto"/>
                <a:ea typeface="Roboto"/>
                <a:cs typeface="Roboto"/>
                <a:sym typeface="Roboto"/>
              </a:rPr>
              <a:t>Any Questions? Contact C/Lopez at </a:t>
            </a:r>
            <a:r>
              <a:rPr b="1" lang="en-US" sz="1700" u="sng">
                <a:solidFill>
                  <a:schemeClr val="hlink"/>
                </a:solidFill>
                <a:latin typeface="Roboto"/>
                <a:ea typeface="Roboto"/>
                <a:cs typeface="Roboto"/>
                <a:sym typeface="Roboto"/>
                <a:hlinkClick r:id="rId3"/>
              </a:rPr>
              <a:t>4804132471@students.ocps.net</a:t>
            </a:r>
            <a:r>
              <a:rPr b="1" lang="en-US" sz="1700">
                <a:latin typeface="Roboto"/>
                <a:ea typeface="Roboto"/>
                <a:cs typeface="Roboto"/>
                <a:sym typeface="Roboto"/>
              </a:rPr>
              <a:t> or (321)440-7611</a:t>
            </a:r>
            <a:endParaRPr b="1" sz="1700">
              <a:latin typeface="Roboto"/>
              <a:ea typeface="Roboto"/>
              <a:cs typeface="Roboto"/>
              <a:sym typeface="Roboto"/>
            </a:endParaRPr>
          </a:p>
        </p:txBody>
      </p:sp>
      <p:sp>
        <p:nvSpPr>
          <p:cNvPr id="202" name="Google Shape;202;g2809389920d605e1_0"/>
          <p:cNvSpPr txBox="1"/>
          <p:nvPr/>
        </p:nvSpPr>
        <p:spPr>
          <a:xfrm>
            <a:off x="1691456" y="4531789"/>
            <a:ext cx="1412100" cy="4947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QR Code</a:t>
            </a:r>
            <a:endParaRPr b="1" i="0" sz="1700" u="none" cap="none" strike="noStrike">
              <a:solidFill>
                <a:srgbClr val="000000"/>
              </a:solidFill>
              <a:latin typeface="Arial"/>
              <a:ea typeface="Arial"/>
              <a:cs typeface="Arial"/>
              <a:sym typeface="Arial"/>
            </a:endParaRPr>
          </a:p>
        </p:txBody>
      </p:sp>
      <p:sp>
        <p:nvSpPr>
          <p:cNvPr id="203" name="Google Shape;203;g2809389920d605e1_0"/>
          <p:cNvSpPr/>
          <p:nvPr/>
        </p:nvSpPr>
        <p:spPr>
          <a:xfrm>
            <a:off x="1631995" y="5043053"/>
            <a:ext cx="1694400" cy="816300"/>
          </a:xfrm>
          <a:prstGeom prst="rightArrow">
            <a:avLst>
              <a:gd fmla="val 50000" name="adj1"/>
              <a:gd fmla="val 50000" name="adj2"/>
            </a:avLst>
          </a:prstGeom>
          <a:solidFill>
            <a:srgbClr val="002060"/>
          </a:solidFill>
          <a:ln cap="flat" cmpd="sng" w="9525">
            <a:solidFill>
              <a:srgbClr val="002060"/>
            </a:solidFill>
            <a:prstDash val="solid"/>
            <a:round/>
            <a:headEnd len="sm" w="sm" type="none"/>
            <a:tailEnd len="sm" w="sm" type="none"/>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4" name="Google Shape;204;g2809389920d605e1_0"/>
          <p:cNvPicPr preferRelativeResize="0"/>
          <p:nvPr/>
        </p:nvPicPr>
        <p:blipFill rotWithShape="1">
          <a:blip r:embed="rId4">
            <a:alphaModFix/>
          </a:blip>
          <a:srcRect b="0" l="0" r="0" t="0"/>
          <a:stretch/>
        </p:blipFill>
        <p:spPr>
          <a:xfrm>
            <a:off x="3769707" y="4110538"/>
            <a:ext cx="2053113" cy="2053113"/>
          </a:xfrm>
          <a:prstGeom prst="rect">
            <a:avLst/>
          </a:prstGeom>
          <a:noFill/>
          <a:ln>
            <a:noFill/>
          </a:ln>
        </p:spPr>
      </p:pic>
      <p:sp>
        <p:nvSpPr>
          <p:cNvPr id="205" name="Google Shape;205;g2809389920d605e1_0"/>
          <p:cNvSpPr txBox="1"/>
          <p:nvPr/>
        </p:nvSpPr>
        <p:spPr>
          <a:xfrm>
            <a:off x="247400" y="1744750"/>
            <a:ext cx="8968500" cy="114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Roboto"/>
                <a:ea typeface="Roboto"/>
                <a:cs typeface="Roboto"/>
                <a:sym typeface="Roboto"/>
              </a:rPr>
              <a:t>Flight commanders! Fill out this form for the gold rope for the month of October. Nominate your best 1st year and upperclassman cadets! Please return the ropes if you have them</a:t>
            </a:r>
            <a:endParaRPr b="0" i="0" sz="2800" u="none" cap="none" strike="noStrike">
              <a:solidFill>
                <a:schemeClr val="dk1"/>
              </a:solidFill>
              <a:latin typeface="Roboto"/>
              <a:ea typeface="Roboto"/>
              <a:cs typeface="Roboto"/>
              <a:sym typeface="Roboto"/>
            </a:endParaRPr>
          </a:p>
        </p:txBody>
      </p:sp>
      <p:sp>
        <p:nvSpPr>
          <p:cNvPr id="206" name="Google Shape;206;g2809389920d605e1_0"/>
          <p:cNvSpPr txBox="1"/>
          <p:nvPr/>
        </p:nvSpPr>
        <p:spPr>
          <a:xfrm>
            <a:off x="2682850" y="3419925"/>
            <a:ext cx="7035900" cy="143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Roboto"/>
                <a:ea typeface="Roboto"/>
                <a:cs typeface="Roboto"/>
                <a:sym typeface="Roboto"/>
              </a:rPr>
              <a:t>Google Form: </a:t>
            </a:r>
            <a:r>
              <a:rPr b="0" i="0" lang="en-US" sz="2800" u="sng" cap="none" strike="noStrike">
                <a:solidFill>
                  <a:schemeClr val="hlink"/>
                </a:solidFill>
                <a:latin typeface="Roboto"/>
                <a:ea typeface="Roboto"/>
                <a:cs typeface="Roboto"/>
                <a:sym typeface="Roboto"/>
                <a:hlinkClick r:id="rId5"/>
              </a:rPr>
              <a:t>https://tinyurl.com/GoldRope </a:t>
            </a:r>
            <a:endParaRPr b="0" i="0" sz="28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99"/>
              <a:buFont typeface="Arial"/>
              <a:buNone/>
            </a:pPr>
            <a:r>
              <a:t/>
            </a:r>
            <a:endParaRPr b="0" i="0" sz="3099"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212" name="Google Shape;212;gfb4207d963_0_182"/>
          <p:cNvSpPr txBox="1"/>
          <p:nvPr/>
        </p:nvSpPr>
        <p:spPr>
          <a:xfrm>
            <a:off x="1062700" y="3277426"/>
            <a:ext cx="7996500" cy="5829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Thomas Jefferson</a:t>
            </a:r>
            <a:endParaRPr b="0" i="0" sz="3099" u="none" cap="none" strike="noStrike">
              <a:solidFill>
                <a:schemeClr val="dk1"/>
              </a:solidFill>
              <a:latin typeface="Calibri"/>
              <a:ea typeface="Calibri"/>
              <a:cs typeface="Calibri"/>
              <a:sym typeface="Calibri"/>
            </a:endParaRPr>
          </a:p>
        </p:txBody>
      </p:sp>
      <p:sp>
        <p:nvSpPr>
          <p:cNvPr id="213" name="Google Shape;213;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Who wrote The Declaration of Independence?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KHHS Meeting (11/16)</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Gold Rope</a:t>
            </a:r>
            <a:endParaRPr/>
          </a:p>
          <a:p>
            <a:pPr indent="-342900" lvl="1" marL="914400" rtl="0" algn="l">
              <a:lnSpc>
                <a:spcPct val="100000"/>
              </a:lnSpc>
              <a:spcBef>
                <a:spcPts val="0"/>
              </a:spcBef>
              <a:spcAft>
                <a:spcPts val="0"/>
              </a:spcAft>
              <a:buSzPts val="1800"/>
              <a:buChar char="•"/>
            </a:pPr>
            <a:r>
              <a:rPr lang="en-US"/>
              <a:t>Chief</a:t>
            </a:r>
            <a:r>
              <a:rPr lang="en-US"/>
              <a:t>’s</a:t>
            </a:r>
            <a:r>
              <a:rPr lang="en-US"/>
              <a:t> Q</a:t>
            </a:r>
            <a:r>
              <a:rPr lang="en-US"/>
              <a:t>uote</a:t>
            </a:r>
            <a:endParaRPr/>
          </a:p>
        </p:txBody>
      </p:sp>
      <p:sp>
        <p:nvSpPr>
          <p:cNvPr id="220" name="Google Shape;220;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