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7589825" cx="10120300"/>
  <p:notesSz cx="6858000" cy="92964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31" roundtripDataSignature="AMtx7mitTDu3YCV9vT6VBLLF5qTBRolx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11" name="Google Shape;211;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7db01a6590_0_15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8" name="Google Shape;308;g27db01a6590_0_15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6" name="Google Shape;316;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7" name="Google Shape;317;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db01a6590_0_237: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27" name="Google Shape;327;g27db01a6590_0_237: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426f37d178_0_64: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5" name="Google Shape;335;g2426f37d178_0_64: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36" name="Google Shape;336;g2426f37d178_0_64: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426f37d178_0_14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4" name="Google Shape;344;g2426f37d178_0_14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45" name="Google Shape;345;g2426f37d178_0_14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426f37d178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2" name="Google Shape;352;g2426f37d178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426f37d178_0_27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1" name="Google Shape;361;g2426f37d178_0_27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426f37d178_0_35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8" name="Google Shape;368;g2426f37d178_0_355: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5" name="Google Shape;375;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2" name="Google Shape;382;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83" name="Google Shape;383;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26" name="Google Shape;226;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89" name="Google Shape;389;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9" name="Google Shape;239;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e70914e1c5_0_107: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e70914e1c5_0_107: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de489d666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de489d666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e70914e1c5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2" name="Google Shape;272;g1e70914e1c5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73" name="Google Shape;273;g1e70914e1c5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db01a6590_0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7db01a6590_0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4" name="Google Shape;284;g27db01a6590_0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e5f34e6b89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1" name="Google Shape;291;g1e5f34e6b89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2" name="Google Shape;292;g1e5f34e6b89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7db01a6590_0_63: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0" name="Google Shape;300;g27db01a6590_0_63: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32" name="Google Shape;132;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3" name="Google Shape;133;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4" name="Google Shape;134;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136" name="Google Shape;136;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137" name="Google Shape;137;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138" name="Google Shape;138;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40" name="Shape 140"/>
        <p:cNvGrpSpPr/>
        <p:nvPr/>
      </p:nvGrpSpPr>
      <p:grpSpPr>
        <a:xfrm>
          <a:off x="0" y="0"/>
          <a:ext cx="0" cy="0"/>
          <a:chOff x="0" y="0"/>
          <a:chExt cx="0" cy="0"/>
        </a:xfrm>
      </p:grpSpPr>
      <p:sp>
        <p:nvSpPr>
          <p:cNvPr id="141" name="Google Shape;141;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42" name="Google Shape;142;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46" name="Google Shape;146;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47" name="Google Shape;147;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48" name="Google Shape;148;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9" name="Google Shape;149;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50" name="Google Shape;150;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3" name="Google Shape;153;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4" name="Google Shape;154;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158" name="Google Shape;158;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9" name="Google Shape;159;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0" name="Google Shape;160;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4" name="Google Shape;164;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5" name="Google Shape;165;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6" name="Google Shape;166;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7" name="Google Shape;167;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26" name="Shape 26"/>
        <p:cNvGrpSpPr/>
        <p:nvPr/>
      </p:nvGrpSpPr>
      <p:grpSpPr>
        <a:xfrm>
          <a:off x="0" y="0"/>
          <a:ext cx="0" cy="0"/>
          <a:chOff x="0" y="0"/>
          <a:chExt cx="0" cy="0"/>
        </a:xfrm>
      </p:grpSpPr>
      <p:sp>
        <p:nvSpPr>
          <p:cNvPr id="27" name="Google Shape;27;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9" name="Google Shape;29;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0" name="Google Shape;30;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32" name="Google Shape;32;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33" name="Google Shape;33;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34" name="Google Shape;34;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5" name="Google Shape;35;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36" name="Google Shape;36;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1" name="Google Shape;171;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2" name="Google Shape;172;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3" name="Google Shape;173;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4" name="Google Shape;174;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5" name="Google Shape;175;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6" name="Google Shape;176;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0" name="Google Shape;180;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1" name="Google Shape;181;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185" name="Google Shape;185;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86" name="Google Shape;186;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7" name="Google Shape;187;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8" name="Google Shape;188;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24147e92ab1_0_224"/>
          <p:cNvSpPr/>
          <p:nvPr>
            <p:ph idx="2" type="pic"/>
          </p:nvPr>
        </p:nvSpPr>
        <p:spPr>
          <a:xfrm>
            <a:off x="4302445" y="1092798"/>
            <a:ext cx="5123400" cy="5393700"/>
          </a:xfrm>
          <a:prstGeom prst="rect">
            <a:avLst/>
          </a:prstGeom>
          <a:noFill/>
          <a:ln>
            <a:noFill/>
          </a:ln>
        </p:spPr>
      </p:sp>
      <p:sp>
        <p:nvSpPr>
          <p:cNvPr id="192" name="Google Shape;192;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93" name="Google Shape;193;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4" name="Google Shape;194;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5" name="Google Shape;195;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0" name="Google Shape;200;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1" name="Google Shape;201;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05" name="Google Shape;205;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6" name="Google Shape;206;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7" name="Google Shape;207;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7" name="Shape 37"/>
        <p:cNvGrpSpPr/>
        <p:nvPr/>
      </p:nvGrpSpPr>
      <p:grpSpPr>
        <a:xfrm>
          <a:off x="0" y="0"/>
          <a:ext cx="0" cy="0"/>
          <a:chOff x="0" y="0"/>
          <a:chExt cx="0" cy="0"/>
        </a:xfrm>
      </p:grpSpPr>
      <p:sp>
        <p:nvSpPr>
          <p:cNvPr id="38" name="Google Shape;38;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40" name="Google Shape;40;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1" name="Google Shape;41;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2" name="Google Shape;42;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44" name="Google Shape;44;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45" name="Google Shape;45;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46" name="Google Shape;46;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7" name="Google Shape;47;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126" name="Google Shape;126;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tinyurl.com/FL-802LSS" TargetMode="Externa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tinyurl.com/PT2324" TargetMode="External"/><Relationship Id="rId4" Type="http://schemas.openxmlformats.org/officeDocument/2006/relationships/hyperlink" Target="mailto:4804278080@students.ocps.net" TargetMode="External"/><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tinyurl.com/ptcadetofthemonth" TargetMode="External"/><Relationship Id="rId4" Type="http://schemas.openxmlformats.org/officeDocument/2006/relationships/hyperlink" Target="mailto:4804278080@students.ocps.net" TargetMode="External"/><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tinyurl.com/GoldRope" TargetMode="External"/><Relationship Id="rId4" Type="http://schemas.openxmlformats.org/officeDocument/2006/relationships/hyperlink" Target="mailto:4804132471@students.ocps.net" TargetMode="External"/><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6.png"/><Relationship Id="rId5" Type="http://schemas.openxmlformats.org/officeDocument/2006/relationships/hyperlink" Target="https://tinyurl.com/LakeCleanupS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hyperlink" Target="mailto:4804191858@students.ocp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14" name="Google Shape;214;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15" name="Google Shape;215;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16" name="Google Shape;216;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17" name="Google Shape;217;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12</a:t>
            </a:r>
            <a:r>
              <a:rPr b="0" i="0" lang="en-US" sz="2000" u="none" cap="none" strike="noStrike">
                <a:solidFill>
                  <a:schemeClr val="dk1"/>
                </a:solidFill>
                <a:latin typeface="Times New Roman"/>
                <a:ea typeface="Times New Roman"/>
                <a:cs typeface="Times New Roman"/>
                <a:sym typeface="Times New Roman"/>
              </a:rPr>
              <a:t> September 2023</a:t>
            </a:r>
            <a:endParaRPr b="0" i="0" sz="2000" u="none" cap="none" strike="noStrike">
              <a:solidFill>
                <a:schemeClr val="dk1"/>
              </a:solidFill>
              <a:latin typeface="Times New Roman"/>
              <a:ea typeface="Times New Roman"/>
              <a:cs typeface="Times New Roman"/>
              <a:sym typeface="Times New Roman"/>
            </a:endParaRPr>
          </a:p>
        </p:txBody>
      </p:sp>
      <p:sp>
        <p:nvSpPr>
          <p:cNvPr id="218" name="Google Shape;218;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19" name="Google Shape;219;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20" name="Google Shape;220;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21" name="Google Shape;221;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222" name="Google Shape;222;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500"/>
                                        <p:tgtEl>
                                          <p:spTgt spid="2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2000"/>
                                        <p:tgtEl>
                                          <p:spTgt spid="2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7db01a6590_0_150"/>
          <p:cNvSpPr txBox="1"/>
          <p:nvPr>
            <p:ph idx="1" type="body"/>
          </p:nvPr>
        </p:nvSpPr>
        <p:spPr>
          <a:xfrm>
            <a:off x="347900" y="5787725"/>
            <a:ext cx="9424500" cy="1036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Questions, comments, concerns, contact C/SMSgt Anthony Torres at (775) 544-0842 or 4806810625@studnets.ocps.net</a:t>
            </a:r>
            <a:endParaRPr sz="2400"/>
          </a:p>
        </p:txBody>
      </p:sp>
      <p:sp>
        <p:nvSpPr>
          <p:cNvPr id="311" name="Google Shape;311;g27db01a6590_0_150"/>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Robotics </a:t>
            </a:r>
            <a:endParaRPr/>
          </a:p>
        </p:txBody>
      </p:sp>
      <p:pic>
        <p:nvPicPr>
          <p:cNvPr id="312" name="Google Shape;312;g27db01a6590_0_150"/>
          <p:cNvPicPr preferRelativeResize="0"/>
          <p:nvPr/>
        </p:nvPicPr>
        <p:blipFill>
          <a:blip r:embed="rId3">
            <a:alphaModFix/>
          </a:blip>
          <a:stretch>
            <a:fillRect/>
          </a:stretch>
        </p:blipFill>
        <p:spPr>
          <a:xfrm>
            <a:off x="4063425" y="2306050"/>
            <a:ext cx="5708974" cy="3266100"/>
          </a:xfrm>
          <a:prstGeom prst="rect">
            <a:avLst/>
          </a:prstGeom>
          <a:noFill/>
          <a:ln>
            <a:noFill/>
          </a:ln>
        </p:spPr>
      </p:pic>
      <p:sp>
        <p:nvSpPr>
          <p:cNvPr id="313" name="Google Shape;313;g27db01a6590_0_150"/>
          <p:cNvSpPr txBox="1"/>
          <p:nvPr/>
        </p:nvSpPr>
        <p:spPr>
          <a:xfrm>
            <a:off x="146300" y="1690700"/>
            <a:ext cx="3917100" cy="361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Are you interested in engineering, robotics, or programming? Join the robotics LDR. For more information join Remind @fl802rec</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002060"/>
                </a:solidFill>
                <a:latin typeface="Times New Roman"/>
                <a:ea typeface="Times New Roman"/>
                <a:cs typeface="Times New Roman"/>
                <a:sym typeface="Times New Roman"/>
              </a:rPr>
              <a:t>Logistics Appointment Schedule</a:t>
            </a:r>
            <a:r>
              <a:rPr b="1" lang="en-US" sz="4000">
                <a:solidFill>
                  <a:srgbClr val="002060"/>
                </a:solidFill>
                <a:latin typeface="Arial"/>
                <a:ea typeface="Arial"/>
                <a:cs typeface="Arial"/>
                <a:sym typeface="Arial"/>
              </a:rPr>
              <a:t> </a:t>
            </a:r>
            <a:endParaRPr b="1" sz="4000">
              <a:solidFill>
                <a:srgbClr val="002060"/>
              </a:solidFill>
              <a:latin typeface="Arial"/>
              <a:ea typeface="Arial"/>
              <a:cs typeface="Arial"/>
              <a:sym typeface="Arial"/>
            </a:endParaRPr>
          </a:p>
        </p:txBody>
      </p:sp>
      <p:sp>
        <p:nvSpPr>
          <p:cNvPr id="320" name="Google Shape;320;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Monday: 1420-1500</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Tuesday: 1420-1500</a:t>
            </a:r>
            <a:endParaRPr b="1" sz="2600">
              <a:solidFill>
                <a:srgbClr val="002060"/>
              </a:solidFill>
            </a:endParaRPr>
          </a:p>
          <a:p>
            <a:pPr indent="0" lvl="0" marL="0" rtl="0" algn="l">
              <a:lnSpc>
                <a:spcPct val="90000"/>
              </a:lnSpc>
              <a:spcBef>
                <a:spcPts val="1100"/>
              </a:spcBef>
              <a:spcAft>
                <a:spcPts val="0"/>
              </a:spcAft>
              <a:buClr>
                <a:schemeClr val="dk1"/>
              </a:buClr>
              <a:buSzPts val="25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Thursday: 1420-1500 </a:t>
            </a:r>
            <a:endParaRPr b="1" sz="2700">
              <a:solidFill>
                <a:srgbClr val="002060"/>
              </a:solidFil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321" name="Google Shape;321;g24147e92ab1_0_162"/>
          <p:cNvSpPr txBox="1"/>
          <p:nvPr/>
        </p:nvSpPr>
        <p:spPr>
          <a:xfrm>
            <a:off x="5388375" y="1524050"/>
            <a:ext cx="4507800" cy="1711200"/>
          </a:xfrm>
          <a:prstGeom prst="rect">
            <a:avLst/>
          </a:prstGeom>
          <a:noFill/>
          <a:ln>
            <a:noFill/>
          </a:ln>
        </p:spPr>
        <p:txBody>
          <a:bodyPr anchorCtr="0" anchor="t" bIns="91425" lIns="91425" spcFirstLastPara="1" rIns="91425" wrap="square" tIns="91425">
            <a:spAutoFit/>
          </a:bodyPr>
          <a:lstStyle/>
          <a:p>
            <a:pPr indent="0" lvl="0" marL="55880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New 2023-2024 Logistics appointment link</a:t>
            </a:r>
            <a:endParaRPr b="1" i="0" sz="2500" u="none" cap="none" strike="noStrike">
              <a:solidFill>
                <a:srgbClr val="002060"/>
              </a:solidFill>
              <a:latin typeface="Arial"/>
              <a:ea typeface="Arial"/>
              <a:cs typeface="Arial"/>
              <a:sym typeface="Arial"/>
            </a:endParaRPr>
          </a:p>
          <a:p>
            <a:pPr indent="0" lvl="0" marL="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Logistics Appointment Form: </a:t>
            </a:r>
            <a:endParaRPr b="0" i="0" sz="1400" u="none" cap="none" strike="noStrike">
              <a:solidFill>
                <a:srgbClr val="002060"/>
              </a:solidFill>
              <a:latin typeface="Arial"/>
              <a:ea typeface="Arial"/>
              <a:cs typeface="Arial"/>
              <a:sym typeface="Arial"/>
            </a:endParaRPr>
          </a:p>
        </p:txBody>
      </p:sp>
      <p:sp>
        <p:nvSpPr>
          <p:cNvPr id="322" name="Google Shape;322;g24147e92ab1_0_162"/>
          <p:cNvSpPr txBox="1"/>
          <p:nvPr/>
        </p:nvSpPr>
        <p:spPr>
          <a:xfrm>
            <a:off x="5388375" y="3235250"/>
            <a:ext cx="47319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100"/>
              </a:spcBef>
              <a:spcAft>
                <a:spcPts val="0"/>
              </a:spcAft>
              <a:buClr>
                <a:srgbClr val="000000"/>
              </a:buClr>
              <a:buSzPts val="2500"/>
              <a:buFont typeface="Arial"/>
              <a:buNone/>
            </a:pPr>
            <a:r>
              <a:rPr b="0" i="0" lang="en-US" sz="2400" u="sng" cap="none" strike="noStrike">
                <a:solidFill>
                  <a:srgbClr val="0000FF"/>
                </a:solidFill>
                <a:highlight>
                  <a:srgbClr val="FFFFFF"/>
                </a:highlight>
                <a:latin typeface="Arial"/>
                <a:ea typeface="Arial"/>
                <a:cs typeface="Arial"/>
                <a:sym typeface="Arial"/>
                <a:hlinkClick r:id="rId3">
                  <a:extLst>
                    <a:ext uri="{A12FA001-AC4F-418D-AE19-62706E023703}">
                      <ahyp:hlinkClr val="tx"/>
                    </a:ext>
                  </a:extLst>
                </a:hlinkClick>
              </a:rPr>
              <a:t>https://tinyurl.com/FL-802LSS</a:t>
            </a:r>
            <a:endParaRPr b="0" i="0" sz="1800" u="none" cap="none" strike="noStrike">
              <a:solidFill>
                <a:srgbClr val="0000FF"/>
              </a:solidFill>
              <a:latin typeface="Arial"/>
              <a:ea typeface="Arial"/>
              <a:cs typeface="Arial"/>
              <a:sym typeface="Arial"/>
            </a:endParaRPr>
          </a:p>
        </p:txBody>
      </p:sp>
      <p:pic>
        <p:nvPicPr>
          <p:cNvPr id="323" name="Google Shape;323;g24147e92ab1_0_162"/>
          <p:cNvPicPr preferRelativeResize="0"/>
          <p:nvPr/>
        </p:nvPicPr>
        <p:blipFill rotWithShape="1">
          <a:blip r:embed="rId4">
            <a:alphaModFix/>
          </a:blip>
          <a:srcRect b="0" l="0" r="0" t="0"/>
          <a:stretch/>
        </p:blipFill>
        <p:spPr>
          <a:xfrm>
            <a:off x="7263479" y="4138808"/>
            <a:ext cx="2161106" cy="1855720"/>
          </a:xfrm>
          <a:prstGeom prst="rect">
            <a:avLst/>
          </a:prstGeom>
          <a:noFill/>
          <a:ln>
            <a:noFill/>
          </a:ln>
        </p:spPr>
      </p:pic>
      <p:sp>
        <p:nvSpPr>
          <p:cNvPr id="324" name="Google Shape;324;g24147e92ab1_0_162"/>
          <p:cNvSpPr txBox="1"/>
          <p:nvPr/>
        </p:nvSpPr>
        <p:spPr>
          <a:xfrm>
            <a:off x="188700" y="5994525"/>
            <a:ext cx="84705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02060"/>
                </a:solidFill>
                <a:latin typeface="Calibri"/>
                <a:ea typeface="Calibri"/>
                <a:cs typeface="Calibri"/>
                <a:sym typeface="Calibri"/>
              </a:rPr>
              <a:t>Questions, comments, concerns, contact C/SMSgt Anthony Torres at (775) 544-0842 or 4806810625@studnets.ocps.net</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7db01a6590_0_237"/>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Weekly Uniform Reminder</a:t>
            </a:r>
            <a:endParaRPr/>
          </a:p>
        </p:txBody>
      </p:sp>
      <p:sp>
        <p:nvSpPr>
          <p:cNvPr id="330" name="Google Shape;330;g27db01a6590_0_237"/>
          <p:cNvSpPr txBox="1"/>
          <p:nvPr/>
        </p:nvSpPr>
        <p:spPr>
          <a:xfrm>
            <a:off x="4078875" y="1668600"/>
            <a:ext cx="58035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 Grade insignia are  worn on both left and right collar, centered side to side and top to bottom. The bottom point of the torch should point to the tip of the collar.</a:t>
            </a:r>
            <a:endParaRPr b="0" i="0" sz="2400" u="none" cap="none" strike="noStrike">
              <a:solidFill>
                <a:srgbClr val="000000"/>
              </a:solidFill>
              <a:latin typeface="Calibri"/>
              <a:ea typeface="Calibri"/>
              <a:cs typeface="Calibri"/>
              <a:sym typeface="Calibri"/>
            </a:endParaRPr>
          </a:p>
        </p:txBody>
      </p:sp>
      <p:pic>
        <p:nvPicPr>
          <p:cNvPr id="331" name="Google Shape;331;g27db01a6590_0_237"/>
          <p:cNvPicPr preferRelativeResize="0"/>
          <p:nvPr/>
        </p:nvPicPr>
        <p:blipFill>
          <a:blip r:embed="rId3">
            <a:alphaModFix/>
          </a:blip>
          <a:stretch>
            <a:fillRect/>
          </a:stretch>
        </p:blipFill>
        <p:spPr>
          <a:xfrm>
            <a:off x="146300" y="1668600"/>
            <a:ext cx="3731875" cy="4593075"/>
          </a:xfrm>
          <a:prstGeom prst="rect">
            <a:avLst/>
          </a:prstGeom>
          <a:noFill/>
          <a:ln>
            <a:noFill/>
          </a:ln>
        </p:spPr>
      </p:pic>
      <p:pic>
        <p:nvPicPr>
          <p:cNvPr id="332" name="Google Shape;332;g27db01a6590_0_237"/>
          <p:cNvPicPr preferRelativeResize="0"/>
          <p:nvPr/>
        </p:nvPicPr>
        <p:blipFill>
          <a:blip r:embed="rId4">
            <a:alphaModFix/>
          </a:blip>
          <a:stretch>
            <a:fillRect/>
          </a:stretch>
        </p:blipFill>
        <p:spPr>
          <a:xfrm>
            <a:off x="4601575" y="3335700"/>
            <a:ext cx="4489167" cy="292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426f37d178_0_64"/>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PT Makeups</a:t>
            </a:r>
            <a:endParaRPr b="1" sz="4000">
              <a:solidFill>
                <a:srgbClr val="002060"/>
              </a:solidFill>
              <a:latin typeface="Arial"/>
              <a:ea typeface="Arial"/>
              <a:cs typeface="Arial"/>
              <a:sym typeface="Arial"/>
            </a:endParaRPr>
          </a:p>
        </p:txBody>
      </p:sp>
      <p:sp>
        <p:nvSpPr>
          <p:cNvPr id="339" name="Google Shape;339;g2426f37d178_0_64"/>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US" sz="2900">
                <a:latin typeface="Arial"/>
                <a:ea typeface="Arial"/>
                <a:cs typeface="Arial"/>
                <a:sym typeface="Arial"/>
              </a:rPr>
              <a:t>Sign up here for the PT makeups or on Canvas</a:t>
            </a:r>
            <a:endParaRPr sz="2900">
              <a:latin typeface="Arial"/>
              <a:ea typeface="Arial"/>
              <a:cs typeface="Arial"/>
              <a:sym typeface="Arial"/>
            </a:endParaRPr>
          </a:p>
          <a:p>
            <a:pPr indent="0" lvl="0" marL="0" rtl="0" algn="l">
              <a:lnSpc>
                <a:spcPct val="138000"/>
              </a:lnSpc>
              <a:spcBef>
                <a:spcPts val="0"/>
              </a:spcBef>
              <a:spcAft>
                <a:spcPts val="0"/>
              </a:spcAft>
              <a:buSzPts val="1800"/>
              <a:buNone/>
            </a:pPr>
            <a:r>
              <a:rPr b="1" lang="en-US" sz="2900" u="sng">
                <a:solidFill>
                  <a:schemeClr val="hlink"/>
                </a:solidFill>
                <a:highlight>
                  <a:schemeClr val="lt1"/>
                </a:highlight>
                <a:latin typeface="Arial"/>
                <a:ea typeface="Arial"/>
                <a:cs typeface="Arial"/>
                <a:sym typeface="Arial"/>
                <a:hlinkClick r:id="rId3"/>
              </a:rPr>
              <a:t>https://tinyurl.com/PT2324</a:t>
            </a:r>
            <a:r>
              <a:rPr b="1" lang="en-US" sz="2900">
                <a:highlight>
                  <a:schemeClr val="lt1"/>
                </a:highlight>
                <a:latin typeface="Arial"/>
                <a:ea typeface="Arial"/>
                <a:cs typeface="Arial"/>
                <a:sym typeface="Arial"/>
              </a:rPr>
              <a:t> </a:t>
            </a:r>
            <a:endParaRPr b="1" sz="29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rPr lang="en-US" sz="2900">
                <a:highlight>
                  <a:srgbClr val="FFFF00"/>
                </a:highlight>
                <a:latin typeface="Arial"/>
                <a:ea typeface="Arial"/>
                <a:cs typeface="Arial"/>
                <a:sym typeface="Arial"/>
              </a:rPr>
              <a:t>For any questions, comments or concerns contact  </a:t>
            </a:r>
            <a:r>
              <a:rPr b="1" lang="en-US" sz="2900">
                <a:latin typeface="Arial"/>
                <a:ea typeface="Arial"/>
                <a:cs typeface="Arial"/>
                <a:sym typeface="Arial"/>
              </a:rPr>
              <a:t>C/SSgt Michael Romeu @</a:t>
            </a:r>
            <a:r>
              <a:rPr b="1" lang="en-US" sz="2900" u="sng">
                <a:solidFill>
                  <a:schemeClr val="hlink"/>
                </a:solidFill>
                <a:latin typeface="Arial"/>
                <a:ea typeface="Arial"/>
                <a:cs typeface="Arial"/>
                <a:sym typeface="Arial"/>
                <a:hlinkClick r:id="rId4"/>
              </a:rPr>
              <a:t>4804278080@students.ocps.net</a:t>
            </a:r>
            <a:r>
              <a:rPr b="1" lang="en-US" sz="2900">
                <a:latin typeface="Arial"/>
                <a:ea typeface="Arial"/>
                <a:cs typeface="Arial"/>
                <a:sym typeface="Arial"/>
              </a:rPr>
              <a:t> and/ or 407-790-9996</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340" name="Google Shape;340;g2426f37d178_0_64"/>
          <p:cNvSpPr txBox="1"/>
          <p:nvPr/>
        </p:nvSpPr>
        <p:spPr>
          <a:xfrm>
            <a:off x="0" y="2934300"/>
            <a:ext cx="67884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2900" u="none" cap="none" strike="noStrike">
                <a:solidFill>
                  <a:schemeClr val="dk1"/>
                </a:solidFill>
                <a:latin typeface="Arial"/>
                <a:ea typeface="Arial"/>
                <a:cs typeface="Arial"/>
                <a:sym typeface="Arial"/>
              </a:rPr>
              <a:t>Meet at the 900 building in PT gear by 1430. </a:t>
            </a:r>
            <a:r>
              <a:rPr b="1" i="0" lang="en-US" sz="2900" u="none" cap="none" strike="noStrike">
                <a:solidFill>
                  <a:schemeClr val="dk1"/>
                </a:solidFill>
                <a:latin typeface="Arial"/>
                <a:ea typeface="Arial"/>
                <a:cs typeface="Arial"/>
                <a:sym typeface="Arial"/>
              </a:rPr>
              <a:t>I won't wait for you, Be on time</a:t>
            </a:r>
            <a:endParaRPr b="0" i="0" sz="2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900" u="none" cap="none" strike="noStrike">
                <a:solidFill>
                  <a:schemeClr val="dk1"/>
                </a:solidFill>
                <a:latin typeface="Arial"/>
                <a:ea typeface="Arial"/>
                <a:cs typeface="Arial"/>
                <a:sym typeface="Arial"/>
              </a:rPr>
              <a:t>Message me if you can’t make it.</a:t>
            </a:r>
            <a:endParaRPr b="0" i="0" sz="2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41" name="Google Shape;341;g2426f37d178_0_64"/>
          <p:cNvPicPr preferRelativeResize="0"/>
          <p:nvPr/>
        </p:nvPicPr>
        <p:blipFill rotWithShape="1">
          <a:blip r:embed="rId5">
            <a:alphaModFix/>
          </a:blip>
          <a:srcRect b="0" l="0" r="0" t="0"/>
          <a:stretch/>
        </p:blipFill>
        <p:spPr>
          <a:xfrm>
            <a:off x="6679475" y="2442512"/>
            <a:ext cx="2703226" cy="2703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426f37d178_0_146"/>
          <p:cNvSpPr txBox="1"/>
          <p:nvPr>
            <p:ph idx="1" type="body"/>
          </p:nvPr>
        </p:nvSpPr>
        <p:spPr>
          <a:xfrm>
            <a:off x="230509" y="1513746"/>
            <a:ext cx="9660900" cy="710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b="1" lang="en-US" sz="3200">
                <a:solidFill>
                  <a:srgbClr val="CC0000"/>
                </a:solidFill>
              </a:rPr>
              <a:t>FLIGHT COMMANDERS!</a:t>
            </a:r>
            <a:endParaRPr b="1" sz="3200">
              <a:solidFill>
                <a:srgbClr val="CC0000"/>
              </a:solidFill>
            </a:endParaRPr>
          </a:p>
          <a:p>
            <a:pPr indent="0" lvl="0" marL="0" rtl="0" algn="l">
              <a:lnSpc>
                <a:spcPct val="90000"/>
              </a:lnSpc>
              <a:spcBef>
                <a:spcPts val="1107"/>
              </a:spcBef>
              <a:spcAft>
                <a:spcPts val="0"/>
              </a:spcAft>
              <a:buSzPts val="1800"/>
              <a:buNone/>
            </a:pPr>
            <a:r>
              <a:rPr lang="en-US" sz="3400">
                <a:solidFill>
                  <a:srgbClr val="000000"/>
                </a:solidFill>
              </a:rPr>
              <a:t>Open the link below to fill out the form to recognize a cadet in your flight for the outstanding qualities shown for September’s PT! The winner will receive the illustrious PT rope and a merit.</a:t>
            </a:r>
            <a:endParaRPr sz="3400">
              <a:solidFill>
                <a:srgbClr val="000000"/>
              </a:solidFill>
            </a:endParaRPr>
          </a:p>
          <a:p>
            <a:pPr indent="0" lvl="0" marL="0" rtl="0" algn="l">
              <a:lnSpc>
                <a:spcPct val="90000"/>
              </a:lnSpc>
              <a:spcBef>
                <a:spcPts val="1107"/>
              </a:spcBef>
              <a:spcAft>
                <a:spcPts val="0"/>
              </a:spcAft>
              <a:buSzPts val="1800"/>
              <a:buNone/>
            </a:pPr>
            <a:r>
              <a:rPr lang="en-US" sz="3300" u="sng">
                <a:solidFill>
                  <a:schemeClr val="hlink"/>
                </a:solidFill>
                <a:hlinkClick r:id="rId3"/>
              </a:rPr>
              <a:t>https://tinyurl.com/ptcadetofthemonth</a:t>
            </a:r>
            <a:endParaRPr sz="3300"/>
          </a:p>
          <a:p>
            <a:pPr indent="0" lvl="0" marL="0" rtl="0" algn="l">
              <a:lnSpc>
                <a:spcPct val="90000"/>
              </a:lnSpc>
              <a:spcBef>
                <a:spcPts val="1107"/>
              </a:spcBef>
              <a:spcAft>
                <a:spcPts val="0"/>
              </a:spcAft>
              <a:buSzPts val="1800"/>
              <a:buNone/>
            </a:pPr>
            <a:r>
              <a:t/>
            </a:r>
            <a:endParaRPr/>
          </a:p>
          <a:p>
            <a:pPr indent="0" lvl="0" marL="0" rtl="0" algn="l">
              <a:lnSpc>
                <a:spcPct val="90000"/>
              </a:lnSpc>
              <a:spcBef>
                <a:spcPts val="0"/>
              </a:spcBef>
              <a:spcAft>
                <a:spcPts val="0"/>
              </a:spcAft>
              <a:buClr>
                <a:schemeClr val="dk1"/>
              </a:buClr>
              <a:buSzPts val="3000"/>
              <a:buFont typeface="Arial"/>
              <a:buNone/>
            </a:pPr>
            <a:r>
              <a:rPr b="1" lang="en-US" sz="2800">
                <a:solidFill>
                  <a:schemeClr val="dk1"/>
                </a:solidFill>
                <a:latin typeface="Calibri"/>
                <a:ea typeface="Calibri"/>
                <a:cs typeface="Calibri"/>
                <a:sym typeface="Calibri"/>
              </a:rPr>
              <a:t>If you have any questions, or concerns please contact C/SSgt Michael Romeu @4077909996 or </a:t>
            </a:r>
            <a:r>
              <a:rPr b="1" lang="en-US" sz="2800" u="sng">
                <a:solidFill>
                  <a:schemeClr val="hlink"/>
                </a:solidFill>
                <a:latin typeface="Calibri"/>
                <a:ea typeface="Calibri"/>
                <a:cs typeface="Calibri"/>
                <a:sym typeface="Calibri"/>
                <a:hlinkClick r:id="rId4"/>
              </a:rPr>
              <a:t>4804278080@students.ocps.net</a:t>
            </a:r>
            <a:r>
              <a:rPr b="1" lang="en-US" sz="2800">
                <a:solidFill>
                  <a:schemeClr val="dk1"/>
                </a:solidFill>
                <a:latin typeface="Calibri"/>
                <a:ea typeface="Calibri"/>
                <a:cs typeface="Calibri"/>
                <a:sym typeface="Calibri"/>
              </a:rPr>
              <a:t> </a:t>
            </a:r>
            <a:endParaRPr b="1" sz="2800">
              <a:solidFill>
                <a:schemeClr val="dk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3000"/>
              <a:buFont typeface="Arial"/>
              <a:buNone/>
            </a:pPr>
            <a:r>
              <a:rPr b="1" lang="en-US" sz="2800">
                <a:solidFill>
                  <a:srgbClr val="FF0000"/>
                </a:solidFill>
                <a:latin typeface="Calibri"/>
                <a:ea typeface="Calibri"/>
                <a:cs typeface="Calibri"/>
                <a:sym typeface="Calibri"/>
              </a:rPr>
              <a:t>SEND PICTURES TO C/LOPEZ (321)-440-7611</a:t>
            </a:r>
            <a:endParaRPr b="1" sz="2800">
              <a:solidFill>
                <a:srgbClr val="FF0000"/>
              </a:solidFill>
              <a:latin typeface="Calibri"/>
              <a:ea typeface="Calibri"/>
              <a:cs typeface="Calibri"/>
              <a:sym typeface="Calibri"/>
            </a:endParaRPr>
          </a:p>
        </p:txBody>
      </p:sp>
      <p:sp>
        <p:nvSpPr>
          <p:cNvPr id="348" name="Google Shape;348;g2426f37d178_0_146"/>
          <p:cNvSpPr txBox="1"/>
          <p:nvPr>
            <p:ph type="title"/>
          </p:nvPr>
        </p:nvSpPr>
        <p:spPr>
          <a:xfrm>
            <a:off x="459409" y="153613"/>
            <a:ext cx="9660900" cy="152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lang="en-US"/>
              <a:t>PT Rope</a:t>
            </a:r>
            <a:endParaRPr/>
          </a:p>
        </p:txBody>
      </p:sp>
      <p:pic>
        <p:nvPicPr>
          <p:cNvPr id="349" name="Google Shape;349;g2426f37d178_0_146"/>
          <p:cNvPicPr preferRelativeResize="0"/>
          <p:nvPr/>
        </p:nvPicPr>
        <p:blipFill rotWithShape="1">
          <a:blip r:embed="rId5">
            <a:alphaModFix/>
          </a:blip>
          <a:srcRect b="10287" l="9461" r="8409" t="8963"/>
          <a:stretch/>
        </p:blipFill>
        <p:spPr>
          <a:xfrm>
            <a:off x="7712606" y="3794913"/>
            <a:ext cx="1352555" cy="13298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426f37d178_0_0"/>
          <p:cNvSpPr txBox="1"/>
          <p:nvPr>
            <p:ph type="title"/>
          </p:nvPr>
        </p:nvSpPr>
        <p:spPr>
          <a:xfrm>
            <a:off x="1391497" y="285192"/>
            <a:ext cx="8728800" cy="1467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a:t>             </a:t>
            </a:r>
            <a:r>
              <a:rPr b="1" lang="en-US" sz="3500">
                <a:solidFill>
                  <a:srgbClr val="23238F"/>
                </a:solidFill>
                <a:latin typeface="Times New Roman"/>
                <a:ea typeface="Times New Roman"/>
                <a:cs typeface="Times New Roman"/>
                <a:sym typeface="Times New Roman"/>
              </a:rPr>
              <a:t>August Gold Rope</a:t>
            </a:r>
            <a:endParaRPr b="1" sz="3500">
              <a:solidFill>
                <a:srgbClr val="23238F"/>
              </a:solidFill>
              <a:latin typeface="Times New Roman"/>
              <a:ea typeface="Times New Roman"/>
              <a:cs typeface="Times New Roman"/>
              <a:sym typeface="Times New Roman"/>
            </a:endParaRPr>
          </a:p>
        </p:txBody>
      </p:sp>
      <p:sp>
        <p:nvSpPr>
          <p:cNvPr id="355" name="Google Shape;355;g2426f37d178_0_0"/>
          <p:cNvSpPr txBox="1"/>
          <p:nvPr>
            <p:ph idx="1" type="body"/>
          </p:nvPr>
        </p:nvSpPr>
        <p:spPr>
          <a:xfrm>
            <a:off x="171621" y="1559175"/>
            <a:ext cx="8728800" cy="556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sz="2500"/>
              <a:t>Flight commanders! Fill out this form for the gold rope for the month of August. Nominate your best 1st year and upperclassman cadets!</a:t>
            </a:r>
            <a:endParaRPr sz="2500"/>
          </a:p>
          <a:p>
            <a:pPr indent="0" lvl="0" marL="0" rtl="0" algn="l">
              <a:lnSpc>
                <a:spcPct val="90000"/>
              </a:lnSpc>
              <a:spcBef>
                <a:spcPts val="1090"/>
              </a:spcBef>
              <a:spcAft>
                <a:spcPts val="0"/>
              </a:spcAft>
              <a:buSzPts val="1800"/>
              <a:buNone/>
            </a:pPr>
            <a:r>
              <a:rPr lang="en-US" sz="2500"/>
              <a:t>Google Form: </a:t>
            </a:r>
            <a:r>
              <a:rPr lang="en-US" sz="2500" u="sng">
                <a:solidFill>
                  <a:schemeClr val="hlink"/>
                </a:solidFill>
                <a:hlinkClick r:id="rId3"/>
              </a:rPr>
              <a:t>https://tinyurl.com/GoldRope</a:t>
            </a:r>
            <a:r>
              <a:rPr lang="en-US" sz="2500"/>
              <a:t> </a:t>
            </a:r>
            <a:endParaRPr sz="2500"/>
          </a:p>
          <a:p>
            <a:pPr indent="0" lvl="0" marL="0" rtl="0" algn="l">
              <a:lnSpc>
                <a:spcPct val="90000"/>
              </a:lnSpc>
              <a:spcBef>
                <a:spcPts val="1090"/>
              </a:spcBef>
              <a:spcAft>
                <a:spcPts val="0"/>
              </a:spcAft>
              <a:buSzPts val="1800"/>
              <a:buNone/>
            </a:pPr>
            <a:r>
              <a:t/>
            </a:r>
            <a:endParaRPr sz="25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rPr b="1" lang="en-US" sz="1800"/>
              <a:t>Any Questions? Contact C/Lopez at </a:t>
            </a:r>
            <a:r>
              <a:rPr b="1" lang="en-US" sz="1800" u="sng">
                <a:solidFill>
                  <a:schemeClr val="hlink"/>
                </a:solidFill>
                <a:hlinkClick r:id="rId4"/>
              </a:rPr>
              <a:t>4804132471@students.ocps.net</a:t>
            </a:r>
            <a:r>
              <a:rPr b="1" lang="en-US" sz="1800"/>
              <a:t> or (321)440-7611</a:t>
            </a:r>
            <a:endParaRPr b="1" sz="1800"/>
          </a:p>
        </p:txBody>
      </p:sp>
      <p:sp>
        <p:nvSpPr>
          <p:cNvPr id="356" name="Google Shape;356;g2426f37d178_0_0"/>
          <p:cNvSpPr txBox="1"/>
          <p:nvPr/>
        </p:nvSpPr>
        <p:spPr>
          <a:xfrm>
            <a:off x="1768756" y="4379514"/>
            <a:ext cx="1412100" cy="4887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QR Code</a:t>
            </a:r>
            <a:endParaRPr b="1" i="0" sz="1700" u="none" cap="none" strike="noStrike">
              <a:solidFill>
                <a:srgbClr val="000000"/>
              </a:solidFill>
              <a:latin typeface="Arial"/>
              <a:ea typeface="Arial"/>
              <a:cs typeface="Arial"/>
              <a:sym typeface="Arial"/>
            </a:endParaRPr>
          </a:p>
        </p:txBody>
      </p:sp>
      <p:sp>
        <p:nvSpPr>
          <p:cNvPr id="357" name="Google Shape;357;g2426f37d178_0_0"/>
          <p:cNvSpPr/>
          <p:nvPr/>
        </p:nvSpPr>
        <p:spPr>
          <a:xfrm>
            <a:off x="1709295" y="4890778"/>
            <a:ext cx="1694400" cy="816300"/>
          </a:xfrm>
          <a:prstGeom prst="rightArrow">
            <a:avLst>
              <a:gd fmla="val 50000" name="adj1"/>
              <a:gd fmla="val 50000" name="adj2"/>
            </a:avLst>
          </a:prstGeom>
          <a:solidFill>
            <a:srgbClr val="002060"/>
          </a:solidFill>
          <a:ln cap="flat" cmpd="sng" w="9525">
            <a:solidFill>
              <a:srgbClr val="002060"/>
            </a:solidFill>
            <a:prstDash val="solid"/>
            <a:round/>
            <a:headEnd len="sm" w="sm" type="none"/>
            <a:tailEnd len="sm" w="sm" type="none"/>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8" name="Google Shape;358;g2426f37d178_0_0"/>
          <p:cNvPicPr preferRelativeResize="0"/>
          <p:nvPr/>
        </p:nvPicPr>
        <p:blipFill rotWithShape="1">
          <a:blip r:embed="rId5">
            <a:alphaModFix/>
          </a:blip>
          <a:srcRect b="0" l="0" r="0" t="0"/>
          <a:stretch/>
        </p:blipFill>
        <p:spPr>
          <a:xfrm>
            <a:off x="3821232" y="3930263"/>
            <a:ext cx="2053113" cy="20531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426f37d178_0_271"/>
          <p:cNvSpPr txBox="1"/>
          <p:nvPr>
            <p:ph type="title"/>
          </p:nvPr>
        </p:nvSpPr>
        <p:spPr>
          <a:xfrm>
            <a:off x="695772" y="363289"/>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23238F"/>
                </a:solidFill>
                <a:latin typeface="Times New Roman"/>
                <a:ea typeface="Times New Roman"/>
                <a:cs typeface="Times New Roman"/>
                <a:sym typeface="Times New Roman"/>
              </a:rPr>
              <a:t>Merit Incentives </a:t>
            </a:r>
            <a:endParaRPr b="1" sz="3500">
              <a:solidFill>
                <a:srgbClr val="23238F"/>
              </a:solidFill>
              <a:latin typeface="Times New Roman"/>
              <a:ea typeface="Times New Roman"/>
              <a:cs typeface="Times New Roman"/>
              <a:sym typeface="Times New Roman"/>
            </a:endParaRPr>
          </a:p>
        </p:txBody>
      </p:sp>
      <p:sp>
        <p:nvSpPr>
          <p:cNvPr id="364" name="Google Shape;364;g2426f37d178_0_271"/>
          <p:cNvSpPr txBox="1"/>
          <p:nvPr>
            <p:ph idx="1" type="body"/>
          </p:nvPr>
        </p:nvSpPr>
        <p:spPr>
          <a:xfrm>
            <a:off x="655956" y="2058993"/>
            <a:ext cx="8728800" cy="48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sz="2500"/>
              <a:t>When a cadet goes above and beyond in the proceedings of the unit, they are awarded with merits, which heavily weigh in to national award selection and group staff consideration. Those with the largest amount of merits will be rewarded.</a:t>
            </a:r>
            <a:endParaRPr sz="2500"/>
          </a:p>
          <a:p>
            <a:pPr indent="0" lvl="0" marL="0" rtl="0" algn="l">
              <a:lnSpc>
                <a:spcPct val="90000"/>
              </a:lnSpc>
              <a:spcBef>
                <a:spcPts val="1090"/>
              </a:spcBef>
              <a:spcAft>
                <a:spcPts val="0"/>
              </a:spcAft>
              <a:buSzPts val="1800"/>
              <a:buNone/>
            </a:pPr>
            <a:r>
              <a:t/>
            </a:r>
            <a:endParaRPr sz="2500"/>
          </a:p>
          <a:p>
            <a:pPr indent="-438150" lvl="0" marL="558800" rtl="0" algn="l">
              <a:lnSpc>
                <a:spcPct val="90000"/>
              </a:lnSpc>
              <a:spcBef>
                <a:spcPts val="1090"/>
              </a:spcBef>
              <a:spcAft>
                <a:spcPts val="0"/>
              </a:spcAft>
              <a:buSzPts val="2500"/>
              <a:buAutoNum type="arabicPeriod"/>
            </a:pPr>
            <a:r>
              <a:rPr lang="en-US" sz="2500"/>
              <a:t>Top 5 Cadets: Quarterly</a:t>
            </a:r>
            <a:endParaRPr sz="2500"/>
          </a:p>
          <a:p>
            <a:pPr indent="-438150" lvl="0" marL="558800" rtl="0" algn="l">
              <a:lnSpc>
                <a:spcPct val="90000"/>
              </a:lnSpc>
              <a:spcBef>
                <a:spcPts val="0"/>
              </a:spcBef>
              <a:spcAft>
                <a:spcPts val="0"/>
              </a:spcAft>
              <a:buSzPts val="2500"/>
              <a:buAutoNum type="arabicPeriod"/>
            </a:pPr>
            <a:r>
              <a:rPr lang="en-US" sz="2500"/>
              <a:t>Top Flight: Semesterly</a:t>
            </a:r>
            <a:endParaRPr sz="2500"/>
          </a:p>
          <a:p>
            <a:pPr indent="-438150" lvl="0" marL="558800" rtl="0" algn="l">
              <a:lnSpc>
                <a:spcPct val="90000"/>
              </a:lnSpc>
              <a:spcBef>
                <a:spcPts val="0"/>
              </a:spcBef>
              <a:spcAft>
                <a:spcPts val="0"/>
              </a:spcAft>
              <a:buSzPts val="2500"/>
              <a:buAutoNum type="arabicPeriod"/>
            </a:pPr>
            <a:r>
              <a:rPr lang="en-US" sz="2500"/>
              <a:t>Top Performer: Semesterly</a:t>
            </a:r>
            <a:endParaRPr sz="2500"/>
          </a:p>
        </p:txBody>
      </p:sp>
      <p:pic>
        <p:nvPicPr>
          <p:cNvPr id="365" name="Google Shape;365;g2426f37d178_0_271"/>
          <p:cNvPicPr preferRelativeResize="0"/>
          <p:nvPr/>
        </p:nvPicPr>
        <p:blipFill rotWithShape="1">
          <a:blip r:embed="rId3">
            <a:alphaModFix/>
          </a:blip>
          <a:srcRect b="0" l="0" r="0" t="0"/>
          <a:stretch/>
        </p:blipFill>
        <p:spPr>
          <a:xfrm>
            <a:off x="5886363" y="3924817"/>
            <a:ext cx="1681075" cy="21613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2426f37d178_0_355"/>
          <p:cNvSpPr txBox="1"/>
          <p:nvPr>
            <p:ph type="title"/>
          </p:nvPr>
        </p:nvSpPr>
        <p:spPr>
          <a:xfrm>
            <a:off x="459409" y="-242369"/>
            <a:ext cx="9660900" cy="2164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23238F"/>
                </a:solidFill>
                <a:latin typeface="Times New Roman"/>
                <a:ea typeface="Times New Roman"/>
                <a:cs typeface="Times New Roman"/>
                <a:sym typeface="Times New Roman"/>
              </a:rPr>
              <a:t>Merit Chart</a:t>
            </a:r>
            <a:endParaRPr b="1" sz="3500">
              <a:solidFill>
                <a:srgbClr val="23238F"/>
              </a:solidFill>
              <a:latin typeface="Times New Roman"/>
              <a:ea typeface="Times New Roman"/>
              <a:cs typeface="Times New Roman"/>
              <a:sym typeface="Times New Roman"/>
            </a:endParaRPr>
          </a:p>
        </p:txBody>
      </p:sp>
      <p:sp>
        <p:nvSpPr>
          <p:cNvPr id="371" name="Google Shape;371;g2426f37d178_0_355"/>
          <p:cNvSpPr txBox="1"/>
          <p:nvPr>
            <p:ph idx="1" type="body"/>
          </p:nvPr>
        </p:nvSpPr>
        <p:spPr>
          <a:xfrm>
            <a:off x="1453752" y="1592973"/>
            <a:ext cx="7214400" cy="440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t/>
            </a:r>
            <a:endParaRPr/>
          </a:p>
        </p:txBody>
      </p:sp>
      <p:pic>
        <p:nvPicPr>
          <p:cNvPr id="372" name="Google Shape;372;g2426f37d178_0_355"/>
          <p:cNvPicPr preferRelativeResize="0"/>
          <p:nvPr/>
        </p:nvPicPr>
        <p:blipFill rotWithShape="1">
          <a:blip r:embed="rId3">
            <a:alphaModFix/>
          </a:blip>
          <a:srcRect b="0" l="0" r="0" t="0"/>
          <a:stretch/>
        </p:blipFill>
        <p:spPr>
          <a:xfrm>
            <a:off x="568665" y="2058216"/>
            <a:ext cx="8774911" cy="34734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78" name="Google Shape;378;gfb4207d963_0_182"/>
          <p:cNvSpPr txBox="1"/>
          <p:nvPr/>
        </p:nvSpPr>
        <p:spPr>
          <a:xfrm>
            <a:off x="1061900" y="3381476"/>
            <a:ext cx="7996500" cy="2214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The Senate and the House of Representatives</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79" name="Google Shape;379;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What two groups create the Legislative Branch?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Orlando Lakes Cleanup (9/16)</a:t>
            </a:r>
            <a:endParaRPr/>
          </a:p>
          <a:p>
            <a:pPr indent="-342900" lvl="1" marL="914400" rtl="0" algn="l">
              <a:lnSpc>
                <a:spcPct val="100000"/>
              </a:lnSpc>
              <a:spcBef>
                <a:spcPts val="0"/>
              </a:spcBef>
              <a:spcAft>
                <a:spcPts val="0"/>
              </a:spcAft>
              <a:buSzPts val="1800"/>
              <a:buChar char="•"/>
            </a:pPr>
            <a:r>
              <a:rPr lang="en-US"/>
              <a:t>Football Parking (9/22)</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Logistics Appointment Schedule</a:t>
            </a:r>
            <a:endParaRPr/>
          </a:p>
          <a:p>
            <a:pPr indent="-342900" lvl="1" marL="914400" rtl="0" algn="l">
              <a:lnSpc>
                <a:spcPct val="100000"/>
              </a:lnSpc>
              <a:spcBef>
                <a:spcPts val="0"/>
              </a:spcBef>
              <a:spcAft>
                <a:spcPts val="0"/>
              </a:spcAft>
              <a:buSzPts val="1800"/>
              <a:buChar char="•"/>
            </a:pPr>
            <a:r>
              <a:rPr lang="en-US"/>
              <a:t>Recruiting </a:t>
            </a:r>
            <a:endParaRPr/>
          </a:p>
          <a:p>
            <a:pPr indent="-342900" lvl="1" marL="914400" rtl="0" algn="l">
              <a:lnSpc>
                <a:spcPct val="100000"/>
              </a:lnSpc>
              <a:spcBef>
                <a:spcPts val="0"/>
              </a:spcBef>
              <a:spcAft>
                <a:spcPts val="0"/>
              </a:spcAft>
              <a:buSzPts val="1800"/>
              <a:buChar char="•"/>
            </a:pPr>
            <a:r>
              <a:rPr lang="en-US"/>
              <a:t>StellarXplorers</a:t>
            </a:r>
            <a:endParaRPr/>
          </a:p>
          <a:p>
            <a:pPr indent="-342900" lvl="1" marL="914400" rtl="0" algn="l">
              <a:lnSpc>
                <a:spcPct val="100000"/>
              </a:lnSpc>
              <a:spcBef>
                <a:spcPts val="0"/>
              </a:spcBef>
              <a:spcAft>
                <a:spcPts val="0"/>
              </a:spcAft>
              <a:buSzPts val="1800"/>
              <a:buChar char="•"/>
            </a:pPr>
            <a:r>
              <a:rPr lang="en-US"/>
              <a:t>Robotics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PT Rope</a:t>
            </a:r>
            <a:endParaRPr/>
          </a:p>
          <a:p>
            <a:pPr indent="-342900" lvl="1" marL="914400" rtl="0" algn="l">
              <a:lnSpc>
                <a:spcPct val="100000"/>
              </a:lnSpc>
              <a:spcBef>
                <a:spcPts val="0"/>
              </a:spcBef>
              <a:spcAft>
                <a:spcPts val="0"/>
              </a:spcAft>
              <a:buSzPts val="1800"/>
              <a:buChar char="•"/>
            </a:pPr>
            <a:r>
              <a:rPr lang="en-US"/>
              <a:t>Gold Rope</a:t>
            </a:r>
            <a:endParaRPr/>
          </a:p>
        </p:txBody>
      </p:sp>
      <p:sp>
        <p:nvSpPr>
          <p:cNvPr id="386" name="Google Shape;386;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229" name="Google Shape;229;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230" name="Google Shape;230;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231" name="Google Shape;231;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232" name="Google Shape;232;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233" name="Google Shape;233;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235" name="Google Shape;235;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2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2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822"/>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822"/>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92" name="Google Shape;392;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242" name="Google Shape;242;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243" name="Google Shape;243;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244" name="Google Shape;244;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245" name="Google Shape;245;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246" name="Google Shape;246;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Michael Carrizales</a:t>
            </a:r>
            <a:endParaRPr b="1" i="0" sz="3200" u="none" cap="none" strike="noStrike">
              <a:solidFill>
                <a:srgbClr val="FF0000"/>
              </a:solidFill>
              <a:latin typeface="Arial"/>
              <a:ea typeface="Arial"/>
              <a:cs typeface="Arial"/>
              <a:sym typeface="Arial"/>
            </a:endParaRPr>
          </a:p>
        </p:txBody>
      </p:sp>
      <p:sp>
        <p:nvSpPr>
          <p:cNvPr id="247" name="Google Shape;247;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248" name="Google Shape;248;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249" name="Google Shape;249;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250" name="Google Shape;250;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251" name="Google Shape;251;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252" name="Google Shape;252;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253" name="Google Shape;253;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4" name="Google Shape;25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5" name="Google Shape;255;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822"/>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822"/>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822"/>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822"/>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822"/>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822"/>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822"/>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822"/>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822"/>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822"/>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e70914e1c5_0_107"/>
          <p:cNvSpPr txBox="1"/>
          <p:nvPr>
            <p:ph type="title"/>
          </p:nvPr>
        </p:nvSpPr>
        <p:spPr>
          <a:xfrm>
            <a:off x="655947" y="134464"/>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889"/>
              <a:buFont typeface="Times New Roman"/>
              <a:buNone/>
            </a:pPr>
            <a:r>
              <a:rPr b="1" lang="en-US" sz="3500">
                <a:solidFill>
                  <a:srgbClr val="002060"/>
                </a:solidFill>
                <a:latin typeface="Times New Roman"/>
                <a:ea typeface="Times New Roman"/>
                <a:cs typeface="Times New Roman"/>
                <a:sym typeface="Times New Roman"/>
              </a:rPr>
              <a:t>	Flight Commander Meeting</a:t>
            </a:r>
            <a:endParaRPr/>
          </a:p>
        </p:txBody>
      </p:sp>
      <p:sp>
        <p:nvSpPr>
          <p:cNvPr id="261" name="Google Shape;261;g1e70914e1c5_0_107"/>
          <p:cNvSpPr txBox="1"/>
          <p:nvPr>
            <p:ph idx="1" type="body"/>
          </p:nvPr>
        </p:nvSpPr>
        <p:spPr>
          <a:xfrm>
            <a:off x="363556" y="1601468"/>
            <a:ext cx="8728800" cy="4815600"/>
          </a:xfrm>
          <a:prstGeom prst="rect">
            <a:avLst/>
          </a:prstGeom>
        </p:spPr>
        <p:txBody>
          <a:bodyPr anchorCtr="0" anchor="t" bIns="45700" lIns="91425" spcFirstLastPara="1" rIns="91425" wrap="square" tIns="45700">
            <a:noAutofit/>
          </a:bodyPr>
          <a:lstStyle/>
          <a:p>
            <a:pPr indent="0" lvl="0" marL="0" rtl="0" algn="l">
              <a:spcBef>
                <a:spcPts val="1090"/>
              </a:spcBef>
              <a:spcAft>
                <a:spcPts val="0"/>
              </a:spcAft>
              <a:buNone/>
            </a:pPr>
            <a:r>
              <a:rPr lang="en-US" sz="2900">
                <a:latin typeface="Roboto"/>
                <a:ea typeface="Roboto"/>
                <a:cs typeface="Roboto"/>
                <a:sym typeface="Roboto"/>
              </a:rPr>
              <a:t>Attention Flight Commanders! There is a mandatory meeting this Friday from 1430-1530 in room 950.</a:t>
            </a:r>
            <a:endParaRPr sz="2900">
              <a:latin typeface="Roboto"/>
              <a:ea typeface="Roboto"/>
              <a:cs typeface="Roboto"/>
              <a:sym typeface="Roboto"/>
            </a:endParaRPr>
          </a:p>
          <a:p>
            <a:pPr indent="0" lvl="0" marL="0" rtl="0" algn="ctr">
              <a:spcBef>
                <a:spcPts val="1090"/>
              </a:spcBef>
              <a:spcAft>
                <a:spcPts val="0"/>
              </a:spcAft>
              <a:buNone/>
            </a:pPr>
            <a:r>
              <a:t/>
            </a:r>
            <a:endParaRPr/>
          </a:p>
          <a:p>
            <a:pPr indent="0" lvl="0" marL="0" rtl="0" algn="ctr">
              <a:spcBef>
                <a:spcPts val="1090"/>
              </a:spcBef>
              <a:spcAft>
                <a:spcPts val="0"/>
              </a:spcAft>
              <a:buNone/>
            </a:pPr>
            <a:r>
              <a:t/>
            </a:r>
            <a:endParaRPr sz="2200"/>
          </a:p>
        </p:txBody>
      </p:sp>
      <p:sp>
        <p:nvSpPr>
          <p:cNvPr id="262" name="Google Shape;262;g1e70914e1c5_0_107"/>
          <p:cNvSpPr txBox="1"/>
          <p:nvPr/>
        </p:nvSpPr>
        <p:spPr>
          <a:xfrm>
            <a:off x="291000" y="6069300"/>
            <a:ext cx="94587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300">
                <a:latin typeface="Roboto"/>
                <a:ea typeface="Roboto"/>
                <a:cs typeface="Roboto"/>
                <a:sym typeface="Roboto"/>
              </a:rPr>
              <a:t>Any Questions? Contact C/Lopez at (321)440-7611 - TEXT ONLY Please</a:t>
            </a:r>
            <a:endParaRPr b="1" sz="23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900">
              <a:latin typeface="Roboto"/>
              <a:ea typeface="Roboto"/>
              <a:cs typeface="Roboto"/>
              <a:sym typeface="Roboto"/>
            </a:endParaRPr>
          </a:p>
          <a:p>
            <a:pPr indent="0" lvl="0" marL="0" rtl="0" algn="l">
              <a:spcBef>
                <a:spcPts val="0"/>
              </a:spcBef>
              <a:spcAft>
                <a:spcPts val="0"/>
              </a:spcAft>
              <a:buNone/>
            </a:pPr>
            <a:r>
              <a:t/>
            </a:r>
            <a:endParaRPr sz="19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7de489d666_0_0"/>
          <p:cNvSpPr txBox="1"/>
          <p:nvPr>
            <p:ph type="title"/>
          </p:nvPr>
        </p:nvSpPr>
        <p:spPr>
          <a:xfrm>
            <a:off x="655947" y="134464"/>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2060"/>
              </a:buClr>
              <a:buSzPts val="3889"/>
              <a:buFont typeface="Times New Roman"/>
              <a:buNone/>
            </a:pPr>
            <a:r>
              <a:rPr b="1" lang="en-US" sz="3500">
                <a:solidFill>
                  <a:srgbClr val="002060"/>
                </a:solidFill>
                <a:latin typeface="Times New Roman"/>
                <a:ea typeface="Times New Roman"/>
                <a:cs typeface="Times New Roman"/>
                <a:sym typeface="Times New Roman"/>
              </a:rPr>
              <a:t>Volunteer Opportunity</a:t>
            </a:r>
            <a:endParaRPr/>
          </a:p>
        </p:txBody>
      </p:sp>
      <p:sp>
        <p:nvSpPr>
          <p:cNvPr id="268" name="Google Shape;268;g27de489d666_0_0"/>
          <p:cNvSpPr txBox="1"/>
          <p:nvPr>
            <p:ph idx="1" type="body"/>
          </p:nvPr>
        </p:nvSpPr>
        <p:spPr>
          <a:xfrm>
            <a:off x="363556" y="1601468"/>
            <a:ext cx="8728800" cy="4815600"/>
          </a:xfrm>
          <a:prstGeom prst="rect">
            <a:avLst/>
          </a:prstGeom>
        </p:spPr>
        <p:txBody>
          <a:bodyPr anchorCtr="0" anchor="t" bIns="45700" lIns="91425" spcFirstLastPara="1" rIns="91425" wrap="square" tIns="45700">
            <a:noAutofit/>
          </a:bodyPr>
          <a:lstStyle/>
          <a:p>
            <a:pPr indent="-412750" lvl="0" marL="457200" rtl="0" algn="l">
              <a:spcBef>
                <a:spcPts val="1090"/>
              </a:spcBef>
              <a:spcAft>
                <a:spcPts val="0"/>
              </a:spcAft>
              <a:buSzPts val="2900"/>
              <a:buFont typeface="Roboto"/>
              <a:buChar char="-"/>
            </a:pPr>
            <a:r>
              <a:rPr lang="en-US" sz="2900">
                <a:latin typeface="Roboto"/>
                <a:ea typeface="Roboto"/>
                <a:cs typeface="Roboto"/>
                <a:sym typeface="Roboto"/>
              </a:rPr>
              <a:t>Unified Cheers needs two or three volunteers to stand by the ticket booths at the home JV football games from 1845hrs-1945hrs</a:t>
            </a:r>
            <a:endParaRPr sz="2900">
              <a:latin typeface="Roboto"/>
              <a:ea typeface="Roboto"/>
              <a:cs typeface="Roboto"/>
              <a:sym typeface="Roboto"/>
            </a:endParaRPr>
          </a:p>
          <a:p>
            <a:pPr indent="-412750" lvl="0" marL="457200" rtl="0" algn="l">
              <a:spcBef>
                <a:spcPts val="0"/>
              </a:spcBef>
              <a:spcAft>
                <a:spcPts val="0"/>
              </a:spcAft>
              <a:buSzPts val="2900"/>
              <a:buFont typeface="Roboto"/>
              <a:buChar char="-"/>
            </a:pPr>
            <a:r>
              <a:rPr lang="en-US" sz="2900">
                <a:latin typeface="Roboto"/>
                <a:ea typeface="Roboto"/>
                <a:cs typeface="Roboto"/>
                <a:sym typeface="Roboto"/>
              </a:rPr>
              <a:t>The volunteers would pass out flyers to every person that enters</a:t>
            </a:r>
            <a:endParaRPr sz="2900">
              <a:latin typeface="Roboto"/>
              <a:ea typeface="Roboto"/>
              <a:cs typeface="Roboto"/>
              <a:sym typeface="Roboto"/>
            </a:endParaRPr>
          </a:p>
          <a:p>
            <a:pPr indent="-412750" lvl="0" marL="457200" rtl="0" algn="l">
              <a:spcBef>
                <a:spcPts val="0"/>
              </a:spcBef>
              <a:spcAft>
                <a:spcPts val="0"/>
              </a:spcAft>
              <a:buSzPts val="2900"/>
              <a:buFont typeface="Roboto"/>
              <a:buChar char="-"/>
            </a:pPr>
            <a:r>
              <a:rPr lang="en-US" sz="2900">
                <a:latin typeface="Roboto"/>
                <a:ea typeface="Roboto"/>
                <a:cs typeface="Roboto"/>
                <a:sym typeface="Roboto"/>
              </a:rPr>
              <a:t>Flyers will encourage fans to cheer along with the Unified Cheerleading team</a:t>
            </a:r>
            <a:endParaRPr sz="2900">
              <a:latin typeface="Roboto"/>
              <a:ea typeface="Roboto"/>
              <a:cs typeface="Roboto"/>
              <a:sym typeface="Roboto"/>
            </a:endParaRPr>
          </a:p>
          <a:p>
            <a:pPr indent="0" lvl="0" marL="0" rtl="0" algn="l">
              <a:spcBef>
                <a:spcPts val="1090"/>
              </a:spcBef>
              <a:spcAft>
                <a:spcPts val="0"/>
              </a:spcAft>
              <a:buNone/>
            </a:pPr>
            <a:r>
              <a:rPr lang="en-US" sz="2900">
                <a:latin typeface="Roboto"/>
                <a:ea typeface="Roboto"/>
                <a:cs typeface="Roboto"/>
                <a:sym typeface="Roboto"/>
              </a:rPr>
              <a:t>.</a:t>
            </a:r>
            <a:endParaRPr sz="2900">
              <a:latin typeface="Roboto"/>
              <a:ea typeface="Roboto"/>
              <a:cs typeface="Roboto"/>
              <a:sym typeface="Roboto"/>
            </a:endParaRPr>
          </a:p>
          <a:p>
            <a:pPr indent="0" lvl="0" marL="0" rtl="0" algn="ctr">
              <a:spcBef>
                <a:spcPts val="1090"/>
              </a:spcBef>
              <a:spcAft>
                <a:spcPts val="0"/>
              </a:spcAft>
              <a:buNone/>
            </a:pPr>
            <a:r>
              <a:t/>
            </a:r>
            <a:endParaRPr/>
          </a:p>
          <a:p>
            <a:pPr indent="0" lvl="0" marL="0" rtl="0" algn="ctr">
              <a:spcBef>
                <a:spcPts val="1090"/>
              </a:spcBef>
              <a:spcAft>
                <a:spcPts val="0"/>
              </a:spcAft>
              <a:buNone/>
            </a:pPr>
            <a:r>
              <a:t/>
            </a:r>
            <a:endParaRPr sz="2200"/>
          </a:p>
        </p:txBody>
      </p:sp>
      <p:sp>
        <p:nvSpPr>
          <p:cNvPr id="269" name="Google Shape;269;g27de489d666_0_0"/>
          <p:cNvSpPr txBox="1"/>
          <p:nvPr/>
        </p:nvSpPr>
        <p:spPr>
          <a:xfrm>
            <a:off x="291000" y="6069300"/>
            <a:ext cx="94587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300">
                <a:latin typeface="Roboto"/>
                <a:ea typeface="Roboto"/>
                <a:cs typeface="Roboto"/>
                <a:sym typeface="Roboto"/>
              </a:rPr>
              <a:t>There’s no CIC for this event yet. Please volunteer to be a CIC.  The next game is tomorrow night.</a:t>
            </a:r>
            <a:endParaRPr b="1" sz="23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900">
              <a:latin typeface="Roboto"/>
              <a:ea typeface="Roboto"/>
              <a:cs typeface="Roboto"/>
              <a:sym typeface="Roboto"/>
            </a:endParaRPr>
          </a:p>
          <a:p>
            <a:pPr indent="0" lvl="0" marL="0" rtl="0" algn="l">
              <a:spcBef>
                <a:spcPts val="0"/>
              </a:spcBef>
              <a:spcAft>
                <a:spcPts val="0"/>
              </a:spcAft>
              <a:buNone/>
            </a:pPr>
            <a:r>
              <a:t/>
            </a:r>
            <a:endParaRPr sz="19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e70914e1c5_0_0"/>
          <p:cNvSpPr txBox="1"/>
          <p:nvPr>
            <p:ph idx="1" type="body"/>
          </p:nvPr>
        </p:nvSpPr>
        <p:spPr>
          <a:xfrm>
            <a:off x="192525" y="1695600"/>
            <a:ext cx="6424200" cy="5121000"/>
          </a:xfrm>
          <a:prstGeom prst="rect">
            <a:avLst/>
          </a:prstGeom>
          <a:noFill/>
          <a:ln>
            <a:noFill/>
          </a:ln>
        </p:spPr>
        <p:txBody>
          <a:bodyPr anchorCtr="0" anchor="t" bIns="41275" lIns="82600" spcFirstLastPara="1" rIns="82600" wrap="square" tIns="41275">
            <a:normAutofit fontScale="85000" lnSpcReduction="20000"/>
          </a:bodyPr>
          <a:lstStyle/>
          <a:p>
            <a:pPr indent="0" lvl="0" marL="0" rtl="0" algn="l">
              <a:lnSpc>
                <a:spcPct val="100000"/>
              </a:lnSpc>
              <a:spcBef>
                <a:spcPts val="0"/>
              </a:spcBef>
              <a:spcAft>
                <a:spcPts val="0"/>
              </a:spcAft>
              <a:buSzPct val="45800"/>
              <a:buNone/>
            </a:pPr>
            <a:r>
              <a:rPr b="1" lang="en-US">
                <a:solidFill>
                  <a:srgbClr val="0E101A"/>
                </a:solidFill>
              </a:rPr>
              <a:t>Time: </a:t>
            </a:r>
            <a:r>
              <a:rPr lang="en-US">
                <a:solidFill>
                  <a:srgbClr val="0E101A"/>
                </a:solidFill>
              </a:rPr>
              <a:t>1000 – 1200</a:t>
            </a:r>
            <a:endParaRPr/>
          </a:p>
          <a:p>
            <a:pPr indent="0" lvl="0" marL="0" rtl="0" algn="l">
              <a:lnSpc>
                <a:spcPct val="100000"/>
              </a:lnSpc>
              <a:spcBef>
                <a:spcPts val="0"/>
              </a:spcBef>
              <a:spcAft>
                <a:spcPts val="0"/>
              </a:spcAft>
              <a:buSzPct val="45800"/>
              <a:buNone/>
            </a:pPr>
            <a:r>
              <a:rPr b="1" lang="en-US">
                <a:solidFill>
                  <a:srgbClr val="0E101A"/>
                </a:solidFill>
              </a:rPr>
              <a:t>Date: </a:t>
            </a:r>
            <a:r>
              <a:rPr lang="en-US">
                <a:solidFill>
                  <a:srgbClr val="0E101A"/>
                </a:solidFill>
              </a:rPr>
              <a:t>Saturday, September 16</a:t>
            </a:r>
            <a:r>
              <a:rPr baseline="30000" lang="en-US">
                <a:solidFill>
                  <a:srgbClr val="0E101A"/>
                </a:solidFill>
              </a:rPr>
              <a:t>th</a:t>
            </a:r>
            <a:endParaRPr/>
          </a:p>
          <a:p>
            <a:pPr indent="0" lvl="0" marL="0" rtl="0" algn="l">
              <a:lnSpc>
                <a:spcPct val="100000"/>
              </a:lnSpc>
              <a:spcBef>
                <a:spcPts val="0"/>
              </a:spcBef>
              <a:spcAft>
                <a:spcPts val="0"/>
              </a:spcAft>
              <a:buSzPct val="45800"/>
              <a:buNone/>
            </a:pPr>
            <a:r>
              <a:rPr b="1" lang="en-US"/>
              <a:t>Where: </a:t>
            </a:r>
            <a:r>
              <a:rPr lang="en-US"/>
              <a:t>Eagles Nest Park (5165 Metrowest Blvd)</a:t>
            </a:r>
            <a:endParaRPr b="1"/>
          </a:p>
          <a:p>
            <a:pPr indent="0" lvl="0" marL="0" rtl="0" algn="l">
              <a:lnSpc>
                <a:spcPct val="90000"/>
              </a:lnSpc>
              <a:spcBef>
                <a:spcPts val="900"/>
              </a:spcBef>
              <a:spcAft>
                <a:spcPts val="0"/>
              </a:spcAft>
              <a:buClr>
                <a:schemeClr val="dk1"/>
              </a:buClr>
              <a:buSzPct val="42951"/>
              <a:buFont typeface="Arial"/>
              <a:buNone/>
            </a:pPr>
            <a:r>
              <a:rPr lang="en-US" sz="2561">
                <a:solidFill>
                  <a:schemeClr val="dk1"/>
                </a:solidFill>
                <a:latin typeface="Arial"/>
                <a:ea typeface="Arial"/>
                <a:cs typeface="Arial"/>
                <a:sym typeface="Arial"/>
              </a:rPr>
              <a:t>If you wish to participate in this event, you </a:t>
            </a:r>
            <a:r>
              <a:rPr b="1" lang="en-US" sz="2561" u="sng">
                <a:solidFill>
                  <a:schemeClr val="dk1"/>
                </a:solidFill>
                <a:latin typeface="Arial"/>
                <a:ea typeface="Arial"/>
                <a:cs typeface="Arial"/>
                <a:sym typeface="Arial"/>
              </a:rPr>
              <a:t>must register</a:t>
            </a:r>
            <a:r>
              <a:rPr b="1" lang="en-US" sz="2561">
                <a:solidFill>
                  <a:schemeClr val="dk1"/>
                </a:solidFill>
                <a:latin typeface="Arial"/>
                <a:ea typeface="Arial"/>
                <a:cs typeface="Arial"/>
                <a:sym typeface="Arial"/>
              </a:rPr>
              <a:t> </a:t>
            </a:r>
            <a:r>
              <a:rPr lang="en-US" sz="2561">
                <a:solidFill>
                  <a:schemeClr val="dk1"/>
                </a:solidFill>
                <a:latin typeface="Arial"/>
                <a:ea typeface="Arial"/>
                <a:cs typeface="Arial"/>
                <a:sym typeface="Arial"/>
              </a:rPr>
              <a:t>as a volunteer with Orlando Cares. </a:t>
            </a:r>
            <a:r>
              <a:rPr lang="en-US" sz="2561">
                <a:latin typeface="Arial"/>
                <a:ea typeface="Arial"/>
                <a:cs typeface="Arial"/>
                <a:sym typeface="Arial"/>
              </a:rPr>
              <a:t>Scan the QR code or copy the link to get to the sign up information (you </a:t>
            </a:r>
            <a:r>
              <a:rPr b="1" lang="en-US" sz="2561" u="sng">
                <a:latin typeface="Arial"/>
                <a:ea typeface="Arial"/>
                <a:cs typeface="Arial"/>
                <a:sym typeface="Arial"/>
              </a:rPr>
              <a:t>must </a:t>
            </a:r>
            <a:r>
              <a:rPr lang="en-US" sz="2561">
                <a:latin typeface="Arial"/>
                <a:ea typeface="Arial"/>
                <a:cs typeface="Arial"/>
                <a:sym typeface="Arial"/>
              </a:rPr>
              <a:t>do this.)</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Water will be provided, however a refillable water bottle is highly recommended. Sun screen, bug spray, and hats are not required but recommended. Closed-toed shoes and combo 4 (PT clothes) are </a:t>
            </a:r>
            <a:r>
              <a:rPr b="1" lang="en-US" sz="2561" u="sng">
                <a:latin typeface="Arial"/>
                <a:ea typeface="Arial"/>
                <a:cs typeface="Arial"/>
                <a:sym typeface="Arial"/>
              </a:rPr>
              <a:t>REQUIRED!</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t/>
            </a:r>
            <a:endParaRPr sz="2561">
              <a:latin typeface="Arial"/>
              <a:ea typeface="Arial"/>
              <a:cs typeface="Arial"/>
              <a:sym typeface="Arial"/>
            </a:endParaRPr>
          </a:p>
          <a:p>
            <a:pPr indent="0" lvl="0" marL="0" rtl="0" algn="l">
              <a:lnSpc>
                <a:spcPct val="90000"/>
              </a:lnSpc>
              <a:spcBef>
                <a:spcPts val="900"/>
              </a:spcBef>
              <a:spcAft>
                <a:spcPts val="0"/>
              </a:spcAft>
              <a:buClr>
                <a:schemeClr val="dk1"/>
              </a:buClr>
              <a:buSzPct val="42951"/>
              <a:buFont typeface="Arial"/>
              <a:buNone/>
            </a:pPr>
            <a:r>
              <a:rPr lang="en-US" sz="2561">
                <a:latin typeface="Arial"/>
                <a:ea typeface="Arial"/>
                <a:cs typeface="Arial"/>
                <a:sym typeface="Arial"/>
              </a:rPr>
              <a:t>Any questions, comments, or concerns please contact C/ Sara Mattox @ 407-242-3829.</a:t>
            </a:r>
            <a:endParaRPr sz="2561">
              <a:latin typeface="Arial"/>
              <a:ea typeface="Arial"/>
              <a:cs typeface="Arial"/>
              <a:sym typeface="Arial"/>
            </a:endParaRPr>
          </a:p>
        </p:txBody>
      </p:sp>
      <p:sp>
        <p:nvSpPr>
          <p:cNvPr id="276" name="Google Shape;276;g1e70914e1c5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fontScale="90000"/>
          </a:bodyPr>
          <a:lstStyle/>
          <a:p>
            <a:pPr indent="0" lvl="0" marL="0" rtl="0" algn="ctr">
              <a:lnSpc>
                <a:spcPct val="90000"/>
              </a:lnSpc>
              <a:spcBef>
                <a:spcPts val="0"/>
              </a:spcBef>
              <a:spcAft>
                <a:spcPts val="0"/>
              </a:spcAft>
              <a:buClr>
                <a:srgbClr val="002060"/>
              </a:buClr>
              <a:buSzPct val="111111"/>
              <a:buFont typeface="Times New Roman"/>
              <a:buNone/>
            </a:pPr>
            <a:r>
              <a:rPr lang="en-US" sz="3500"/>
              <a:t>Community Service Event: Orlando Lakes Cleanup</a:t>
            </a:r>
            <a:endParaRPr sz="3500"/>
          </a:p>
        </p:txBody>
      </p:sp>
      <p:sp>
        <p:nvSpPr>
          <p:cNvPr id="277" name="Google Shape;277;g1e70914e1c5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https://lh6.googleusercontent.com/-4fI30R46OOPUtyFW_-FiICM1yqoXDiwFMnWLdBQQb1QXo_INDiDTbymXBUL4TyhPrqsjCGGxTEVmUcnB3G6dGl3VY37smngCz9U0olhyyxL2qA9D1HEreItDebfWayI_p3JmOU0T-b_IJmA2HyN4y9IhQ=s2048" id="278" name="Google Shape;278;g1e70914e1c5_0_0"/>
          <p:cNvPicPr preferRelativeResize="0"/>
          <p:nvPr/>
        </p:nvPicPr>
        <p:blipFill rotWithShape="1">
          <a:blip r:embed="rId3">
            <a:alphaModFix/>
          </a:blip>
          <a:srcRect b="0" l="0" r="0" t="0"/>
          <a:stretch/>
        </p:blipFill>
        <p:spPr>
          <a:xfrm>
            <a:off x="6616747" y="2080793"/>
            <a:ext cx="3311040" cy="2234887"/>
          </a:xfrm>
          <a:prstGeom prst="rect">
            <a:avLst/>
          </a:prstGeom>
          <a:noFill/>
          <a:ln>
            <a:noFill/>
          </a:ln>
        </p:spPr>
      </p:pic>
      <p:pic>
        <p:nvPicPr>
          <p:cNvPr id="279" name="Google Shape;279;g1e70914e1c5_0_0"/>
          <p:cNvPicPr preferRelativeResize="0"/>
          <p:nvPr/>
        </p:nvPicPr>
        <p:blipFill>
          <a:blip r:embed="rId4">
            <a:alphaModFix/>
          </a:blip>
          <a:stretch>
            <a:fillRect/>
          </a:stretch>
        </p:blipFill>
        <p:spPr>
          <a:xfrm>
            <a:off x="7223263" y="4841574"/>
            <a:ext cx="2097975" cy="2062600"/>
          </a:xfrm>
          <a:prstGeom prst="rect">
            <a:avLst/>
          </a:prstGeom>
          <a:noFill/>
          <a:ln>
            <a:noFill/>
          </a:ln>
        </p:spPr>
      </p:pic>
      <p:sp>
        <p:nvSpPr>
          <p:cNvPr id="280" name="Google Shape;280;g1e70914e1c5_0_0"/>
          <p:cNvSpPr txBox="1"/>
          <p:nvPr/>
        </p:nvSpPr>
        <p:spPr>
          <a:xfrm>
            <a:off x="6243624" y="4315675"/>
            <a:ext cx="5146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u="sng">
                <a:solidFill>
                  <a:schemeClr val="hlink"/>
                </a:solidFill>
                <a:hlinkClick r:id="rId5"/>
              </a:rPr>
              <a:t>https://tinyurl.com/LakeCleanupSU</a:t>
            </a:r>
            <a:endParaRPr b="1" sz="1800"/>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7db01a6590_0_0"/>
          <p:cNvSpPr txBox="1"/>
          <p:nvPr>
            <p:ph idx="1" type="body"/>
          </p:nvPr>
        </p:nvSpPr>
        <p:spPr>
          <a:xfrm>
            <a:off x="695772" y="1845533"/>
            <a:ext cx="8728800" cy="4815600"/>
          </a:xfrm>
          <a:prstGeom prst="rect">
            <a:avLst/>
          </a:prstGeom>
        </p:spPr>
        <p:txBody>
          <a:bodyPr anchorCtr="0" anchor="t" bIns="45700" lIns="91425" spcFirstLastPara="1" rIns="91425" wrap="square" tIns="45700">
            <a:normAutofit fontScale="70000" lnSpcReduction="20000"/>
          </a:bodyPr>
          <a:lstStyle/>
          <a:p>
            <a:pPr indent="0" lvl="0" marL="0" rtl="0" algn="ctr">
              <a:spcBef>
                <a:spcPts val="0"/>
              </a:spcBef>
              <a:spcAft>
                <a:spcPts val="0"/>
              </a:spcAft>
              <a:buClr>
                <a:schemeClr val="dk1"/>
              </a:buClr>
              <a:buSzPct val="73529"/>
              <a:buFont typeface="Arial"/>
              <a:buNone/>
            </a:pPr>
            <a:r>
              <a:rPr b="1" lang="en-US" sz="3400">
                <a:solidFill>
                  <a:srgbClr val="FF0000"/>
                </a:solidFill>
              </a:rPr>
              <a:t>TAKE A PICTURE!</a:t>
            </a:r>
            <a:endParaRPr b="1"/>
          </a:p>
          <a:p>
            <a:pPr indent="0" lvl="0" marL="0" rtl="0" algn="l">
              <a:spcBef>
                <a:spcPts val="1107"/>
              </a:spcBef>
              <a:spcAft>
                <a:spcPts val="0"/>
              </a:spcAft>
              <a:buNone/>
            </a:pPr>
            <a:r>
              <a:rPr b="1" lang="en-US" sz="4300">
                <a:solidFill>
                  <a:schemeClr val="dk1"/>
                </a:solidFill>
                <a:latin typeface="Calibri"/>
                <a:ea typeface="Calibri"/>
                <a:cs typeface="Calibri"/>
                <a:sym typeface="Calibri"/>
              </a:rPr>
              <a:t>Who:</a:t>
            </a:r>
            <a:r>
              <a:rPr lang="en-US" sz="4300">
                <a:solidFill>
                  <a:schemeClr val="dk1"/>
                </a:solidFill>
                <a:latin typeface="Calibri"/>
                <a:ea typeface="Calibri"/>
                <a:cs typeface="Calibri"/>
                <a:sym typeface="Calibri"/>
              </a:rPr>
              <a:t> Our Cadet Corps</a:t>
            </a:r>
            <a:endParaRPr sz="4300">
              <a:solidFill>
                <a:schemeClr val="dk1"/>
              </a:solidFill>
              <a:latin typeface="Calibri"/>
              <a:ea typeface="Calibri"/>
              <a:cs typeface="Calibri"/>
              <a:sym typeface="Calibri"/>
            </a:endParaRPr>
          </a:p>
          <a:p>
            <a:pPr indent="0" lvl="0" marL="0" rtl="0" algn="l">
              <a:spcBef>
                <a:spcPts val="1107"/>
              </a:spcBef>
              <a:spcAft>
                <a:spcPts val="0"/>
              </a:spcAft>
              <a:buNone/>
            </a:pPr>
            <a:r>
              <a:rPr b="1" lang="en-US" sz="4300">
                <a:solidFill>
                  <a:schemeClr val="dk1"/>
                </a:solidFill>
                <a:latin typeface="Calibri"/>
                <a:ea typeface="Calibri"/>
                <a:cs typeface="Calibri"/>
                <a:sym typeface="Calibri"/>
              </a:rPr>
              <a:t>What: </a:t>
            </a:r>
            <a:r>
              <a:rPr lang="en-US" sz="4300">
                <a:solidFill>
                  <a:schemeClr val="dk1"/>
                </a:solidFill>
                <a:latin typeface="Calibri"/>
                <a:ea typeface="Calibri"/>
                <a:cs typeface="Calibri"/>
                <a:sym typeface="Calibri"/>
              </a:rPr>
              <a:t>Direct people and their vehicles</a:t>
            </a:r>
            <a:endParaRPr sz="4300">
              <a:solidFill>
                <a:schemeClr val="dk1"/>
              </a:solidFill>
              <a:latin typeface="Calibri"/>
              <a:ea typeface="Calibri"/>
              <a:cs typeface="Calibri"/>
              <a:sym typeface="Calibri"/>
            </a:endParaRPr>
          </a:p>
          <a:p>
            <a:pPr indent="0" lvl="0" marL="0" rtl="0" algn="l">
              <a:spcBef>
                <a:spcPts val="1107"/>
              </a:spcBef>
              <a:spcAft>
                <a:spcPts val="0"/>
              </a:spcAft>
              <a:buNone/>
            </a:pPr>
            <a:r>
              <a:rPr b="1" lang="en-US" sz="4300">
                <a:solidFill>
                  <a:schemeClr val="dk1"/>
                </a:solidFill>
                <a:latin typeface="Calibri"/>
                <a:ea typeface="Calibri"/>
                <a:cs typeface="Calibri"/>
                <a:sym typeface="Calibri"/>
              </a:rPr>
              <a:t>When: </a:t>
            </a:r>
            <a:r>
              <a:rPr lang="en-US" sz="4300">
                <a:solidFill>
                  <a:schemeClr val="dk1"/>
                </a:solidFill>
                <a:latin typeface="Calibri"/>
                <a:ea typeface="Calibri"/>
                <a:cs typeface="Calibri"/>
                <a:sym typeface="Calibri"/>
              </a:rPr>
              <a:t>22 September </a:t>
            </a:r>
            <a:endParaRPr sz="4300">
              <a:solidFill>
                <a:schemeClr val="dk1"/>
              </a:solidFill>
              <a:latin typeface="Calibri"/>
              <a:ea typeface="Calibri"/>
              <a:cs typeface="Calibri"/>
              <a:sym typeface="Calibri"/>
            </a:endParaRPr>
          </a:p>
          <a:p>
            <a:pPr indent="0" lvl="0" marL="0" rtl="0" algn="l">
              <a:spcBef>
                <a:spcPts val="1107"/>
              </a:spcBef>
              <a:spcAft>
                <a:spcPts val="0"/>
              </a:spcAft>
              <a:buNone/>
            </a:pPr>
            <a:r>
              <a:rPr b="1" lang="en-US" sz="4300">
                <a:solidFill>
                  <a:schemeClr val="dk1"/>
                </a:solidFill>
                <a:latin typeface="Calibri"/>
                <a:ea typeface="Calibri"/>
                <a:cs typeface="Calibri"/>
                <a:sym typeface="Calibri"/>
              </a:rPr>
              <a:t>Where: </a:t>
            </a:r>
            <a:r>
              <a:rPr lang="en-US" sz="4300">
                <a:solidFill>
                  <a:schemeClr val="dk1"/>
                </a:solidFill>
                <a:latin typeface="Calibri"/>
                <a:ea typeface="Calibri"/>
                <a:cs typeface="Calibri"/>
                <a:sym typeface="Calibri"/>
              </a:rPr>
              <a:t>Room 950(Colonel’s Room)</a:t>
            </a:r>
            <a:endParaRPr sz="4300">
              <a:solidFill>
                <a:schemeClr val="dk1"/>
              </a:solidFill>
              <a:latin typeface="Calibri"/>
              <a:ea typeface="Calibri"/>
              <a:cs typeface="Calibri"/>
              <a:sym typeface="Calibri"/>
            </a:endParaRPr>
          </a:p>
          <a:p>
            <a:pPr indent="0" lvl="0" marL="0" rtl="0" algn="l">
              <a:spcBef>
                <a:spcPts val="1107"/>
              </a:spcBef>
              <a:spcAft>
                <a:spcPts val="0"/>
              </a:spcAft>
              <a:buNone/>
            </a:pPr>
            <a:r>
              <a:rPr b="1" lang="en-US" sz="4300">
                <a:solidFill>
                  <a:schemeClr val="dk1"/>
                </a:solidFill>
                <a:latin typeface="Calibri"/>
                <a:ea typeface="Calibri"/>
                <a:cs typeface="Calibri"/>
                <a:sym typeface="Calibri"/>
              </a:rPr>
              <a:t>Why:</a:t>
            </a:r>
            <a:r>
              <a:rPr lang="en-US" sz="4300">
                <a:solidFill>
                  <a:schemeClr val="dk1"/>
                </a:solidFill>
                <a:latin typeface="Calibri"/>
                <a:ea typeface="Calibri"/>
                <a:cs typeface="Calibri"/>
                <a:sym typeface="Calibri"/>
              </a:rPr>
              <a:t>To help out our school</a:t>
            </a:r>
            <a:endParaRPr sz="4300">
              <a:solidFill>
                <a:schemeClr val="dk1"/>
              </a:solidFill>
              <a:latin typeface="Calibri"/>
              <a:ea typeface="Calibri"/>
              <a:cs typeface="Calibri"/>
              <a:sym typeface="Calibri"/>
            </a:endParaRPr>
          </a:p>
          <a:p>
            <a:pPr indent="0" lvl="0" marL="0" rtl="0" algn="l">
              <a:spcBef>
                <a:spcPts val="1107"/>
              </a:spcBef>
              <a:spcAft>
                <a:spcPts val="0"/>
              </a:spcAft>
              <a:buNone/>
            </a:pPr>
            <a:r>
              <a:rPr b="1" lang="en-US" sz="4300">
                <a:solidFill>
                  <a:schemeClr val="dk1"/>
                </a:solidFill>
                <a:latin typeface="Calibri"/>
                <a:ea typeface="Calibri"/>
                <a:cs typeface="Calibri"/>
                <a:sym typeface="Calibri"/>
              </a:rPr>
              <a:t>Sign up:</a:t>
            </a:r>
            <a:r>
              <a:rPr lang="en-US" sz="4300">
                <a:solidFill>
                  <a:schemeClr val="dk1"/>
                </a:solidFill>
                <a:highlight>
                  <a:srgbClr val="FFFFFF"/>
                </a:highlight>
                <a:latin typeface="Calibri"/>
                <a:ea typeface="Calibri"/>
                <a:cs typeface="Calibri"/>
                <a:sym typeface="Calibri"/>
              </a:rPr>
              <a:t>On the paper!</a:t>
            </a:r>
            <a:endParaRPr b="1" sz="4300">
              <a:solidFill>
                <a:schemeClr val="dk1"/>
              </a:solidFill>
              <a:latin typeface="Calibri"/>
              <a:ea typeface="Calibri"/>
              <a:cs typeface="Calibri"/>
              <a:sym typeface="Calibri"/>
            </a:endParaRPr>
          </a:p>
          <a:p>
            <a:pPr indent="0" lvl="0" marL="0" rtl="0" algn="l">
              <a:spcBef>
                <a:spcPts val="1107"/>
              </a:spcBef>
              <a:spcAft>
                <a:spcPts val="0"/>
              </a:spcAft>
              <a:buNone/>
            </a:pPr>
            <a:r>
              <a:t/>
            </a:r>
            <a:endParaRPr b="1" sz="4300">
              <a:solidFill>
                <a:schemeClr val="dk1"/>
              </a:solidFill>
              <a:latin typeface="Calibri"/>
              <a:ea typeface="Calibri"/>
              <a:cs typeface="Calibri"/>
              <a:sym typeface="Calibri"/>
            </a:endParaRPr>
          </a:p>
          <a:p>
            <a:pPr indent="0" lvl="0" marL="0" rtl="0" algn="l">
              <a:spcBef>
                <a:spcPts val="1107"/>
              </a:spcBef>
              <a:spcAft>
                <a:spcPts val="0"/>
              </a:spcAft>
              <a:buNone/>
            </a:pPr>
            <a:r>
              <a:t/>
            </a:r>
            <a:endParaRPr b="1" sz="4300"/>
          </a:p>
          <a:p>
            <a:pPr indent="0" lvl="0" marL="0" rtl="0" algn="l">
              <a:spcBef>
                <a:spcPts val="1107"/>
              </a:spcBef>
              <a:spcAft>
                <a:spcPts val="0"/>
              </a:spcAft>
              <a:buNone/>
            </a:pPr>
            <a:r>
              <a:rPr b="1" lang="en-US" sz="4300"/>
              <a:t>If you have any questions, contact C/Bernhard at +1(407) 408-6158.</a:t>
            </a:r>
            <a:endParaRPr b="1" sz="4300"/>
          </a:p>
        </p:txBody>
      </p:sp>
      <p:sp>
        <p:nvSpPr>
          <p:cNvPr id="287" name="Google Shape;287;g27db01a6590_0_0"/>
          <p:cNvSpPr txBox="1"/>
          <p:nvPr>
            <p:ph type="title"/>
          </p:nvPr>
        </p:nvSpPr>
        <p:spPr>
          <a:xfrm>
            <a:off x="560409" y="153638"/>
            <a:ext cx="9660900" cy="152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t>Football Parking</a:t>
            </a:r>
            <a:endParaRPr sz="3200"/>
          </a:p>
        </p:txBody>
      </p:sp>
      <p:pic>
        <p:nvPicPr>
          <p:cNvPr id="288" name="Google Shape;288;g27db01a6590_0_0"/>
          <p:cNvPicPr preferRelativeResize="0"/>
          <p:nvPr/>
        </p:nvPicPr>
        <p:blipFill>
          <a:blip r:embed="rId3">
            <a:alphaModFix/>
          </a:blip>
          <a:stretch>
            <a:fillRect/>
          </a:stretch>
        </p:blipFill>
        <p:spPr>
          <a:xfrm>
            <a:off x="6583952" y="2285875"/>
            <a:ext cx="3022145" cy="2263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e5f34e6b89_0_0"/>
          <p:cNvSpPr txBox="1"/>
          <p:nvPr>
            <p:ph idx="1" type="body"/>
          </p:nvPr>
        </p:nvSpPr>
        <p:spPr>
          <a:xfrm>
            <a:off x="268625" y="1664950"/>
            <a:ext cx="9156000" cy="3611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are interested in helping our unit recruit new cadets, join the recruiting team.</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would like to go out to schools and help boost our unit numbers and have the opportunity to earn the recruiting ribbon, scan the QR code provided. </a:t>
            </a:r>
            <a:endParaRPr sz="3379">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65817"/>
              <a:buNone/>
            </a:pPr>
            <a:r>
              <a:rPr lang="en-US"/>
              <a:t>  </a:t>
            </a:r>
            <a:endParaRPr/>
          </a:p>
        </p:txBody>
      </p:sp>
      <p:sp>
        <p:nvSpPr>
          <p:cNvPr id="295" name="Google Shape;295;g1e5f34e6b89_0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Join Recruiting!</a:t>
            </a:r>
            <a:endParaRPr/>
          </a:p>
        </p:txBody>
      </p:sp>
      <p:pic>
        <p:nvPicPr>
          <p:cNvPr id="296" name="Google Shape;296;g1e5f34e6b89_0_0"/>
          <p:cNvPicPr preferRelativeResize="0"/>
          <p:nvPr/>
        </p:nvPicPr>
        <p:blipFill rotWithShape="1">
          <a:blip r:embed="rId3">
            <a:alphaModFix/>
          </a:blip>
          <a:srcRect b="0" l="0" r="0" t="0"/>
          <a:stretch/>
        </p:blipFill>
        <p:spPr>
          <a:xfrm>
            <a:off x="7995450" y="3601625"/>
            <a:ext cx="1915674" cy="1839226"/>
          </a:xfrm>
          <a:prstGeom prst="rect">
            <a:avLst/>
          </a:prstGeom>
          <a:noFill/>
          <a:ln>
            <a:noFill/>
          </a:ln>
        </p:spPr>
      </p:pic>
      <p:sp>
        <p:nvSpPr>
          <p:cNvPr id="297" name="Google Shape;297;g1e5f34e6b89_0_0"/>
          <p:cNvSpPr txBox="1"/>
          <p:nvPr/>
        </p:nvSpPr>
        <p:spPr>
          <a:xfrm>
            <a:off x="268625" y="5770275"/>
            <a:ext cx="9325800" cy="1036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107"/>
              </a:spcBef>
              <a:spcAft>
                <a:spcPts val="0"/>
              </a:spcAft>
              <a:buClr>
                <a:schemeClr val="dk1"/>
              </a:buClr>
              <a:buSzPts val="1100"/>
              <a:buFont typeface="Arial"/>
              <a:buNone/>
            </a:pPr>
            <a:r>
              <a:rPr b="0" i="0" lang="en-US" sz="2400" u="none" cap="none" strike="noStrike">
                <a:solidFill>
                  <a:schemeClr val="dk1"/>
                </a:solidFill>
                <a:latin typeface="Roboto"/>
                <a:ea typeface="Roboto"/>
                <a:cs typeface="Roboto"/>
                <a:sym typeface="Roboto"/>
              </a:rPr>
              <a:t>Any questions, please contact C/ TSgt Princess Tolbert at </a:t>
            </a:r>
            <a:r>
              <a:rPr b="0" i="0" lang="en-US" sz="2400" u="sng" cap="none" strike="noStrike">
                <a:solidFill>
                  <a:schemeClr val="hlink"/>
                </a:solidFill>
                <a:latin typeface="Roboto"/>
                <a:ea typeface="Roboto"/>
                <a:cs typeface="Roboto"/>
                <a:sym typeface="Roboto"/>
                <a:hlinkClick r:id="rId4"/>
              </a:rPr>
              <a:t>4804191858@students.ocps.net</a:t>
            </a:r>
            <a:r>
              <a:rPr b="0" i="0" lang="en-US" sz="2400" u="none" cap="none" strike="noStrike">
                <a:solidFill>
                  <a:schemeClr val="dk1"/>
                </a:solidFill>
                <a:latin typeface="Roboto"/>
                <a:ea typeface="Roboto"/>
                <a:cs typeface="Roboto"/>
                <a:sym typeface="Roboto"/>
              </a:rPr>
              <a:t> or (407) 259-7171.</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7db01a6590_0_63"/>
          <p:cNvSpPr txBox="1"/>
          <p:nvPr>
            <p:ph idx="1" type="body"/>
          </p:nvPr>
        </p:nvSpPr>
        <p:spPr>
          <a:xfrm>
            <a:off x="347900" y="5787725"/>
            <a:ext cx="9424500" cy="1036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Questions, comments, concerns, contact C/SMSgt Anthony Torres at (775) 544-0842 or 4806810625@studnets.ocps.net</a:t>
            </a:r>
            <a:endParaRPr sz="2400"/>
          </a:p>
        </p:txBody>
      </p:sp>
      <p:sp>
        <p:nvSpPr>
          <p:cNvPr id="303" name="Google Shape;303;g27db01a6590_0_63"/>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StellarXplorers </a:t>
            </a:r>
            <a:endParaRPr/>
          </a:p>
        </p:txBody>
      </p:sp>
      <p:sp>
        <p:nvSpPr>
          <p:cNvPr id="304" name="Google Shape;304;g27db01a6590_0_63"/>
          <p:cNvSpPr txBox="1"/>
          <p:nvPr/>
        </p:nvSpPr>
        <p:spPr>
          <a:xfrm>
            <a:off x="280125" y="1730225"/>
            <a:ext cx="9424500" cy="1065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StellarXplorers is having a practice this Thursday 14 September in room 950. Everyone is welcome to attend.</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05" name="Google Shape;305;g27db01a6590_0_63"/>
          <p:cNvPicPr preferRelativeResize="0"/>
          <p:nvPr/>
        </p:nvPicPr>
        <p:blipFill>
          <a:blip r:embed="rId3">
            <a:alphaModFix/>
          </a:blip>
          <a:stretch>
            <a:fillRect/>
          </a:stretch>
        </p:blipFill>
        <p:spPr>
          <a:xfrm>
            <a:off x="2477174" y="2800035"/>
            <a:ext cx="5030400" cy="30984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