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7589825" cx="10120300"/>
  <p:notesSz cx="6858000" cy="92964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27" roundtripDataSignature="AMtx7mixYPpPVruEv+wrrcbQtsvtqZBy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5" name="Google Shape;125;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26" name="Google Shape;126;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e871abb24a_0_0:notes"/>
          <p:cNvSpPr/>
          <p:nvPr>
            <p:ph idx="2" type="sldImg"/>
          </p:nvPr>
        </p:nvSpPr>
        <p:spPr>
          <a:xfrm>
            <a:off x="1073150" y="706438"/>
            <a:ext cx="4730700" cy="3548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5" name="Google Shape;225;g1e871abb24a_0_0: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226" name="Google Shape;226;g1e871abb24a_0_0: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8842553827_0_0: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8842553827_0_0: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37" name="Google Shape;237;g28842553827_0_0: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8842553827_2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8842553827_2_0: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45" name="Google Shape;245;g28842553827_2_0: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749d88571ac32be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749d88571ac32be_0: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54" name="Google Shape;254;g749d88571ac32be_0: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59e707073dff95e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59e707073dff95e_0: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62" name="Google Shape;262;g359e707073dff95e_0: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69" name="Google Shape;269;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6" name="Google Shape;276;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77" name="Google Shape;277;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83" name="Google Shape;283;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0" name="Google Shape;140;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41" name="Google Shape;141;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54" name="Google Shape;154;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5a5cd4e2162652c4_0: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3" name="Google Shape;173;g5a5cd4e2162652c4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74" name="Google Shape;174;g5a5cd4e2162652c4_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a361ac370eca648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a361ac370eca648_0: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82" name="Google Shape;182;g2a361ac370eca648_0: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e856dce930_1_118: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8" name="Google Shape;188;g1e856dce930_1_118: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89" name="Google Shape;189;g1e856dce930_1_118: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86ece048e0_0_0: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7" name="Google Shape;197;g286ece048e0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98" name="Google Shape;198;g286ece048e0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8842553827_0_126: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4" name="Google Shape;204;g28842553827_0_126: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05" name="Google Shape;205;g28842553827_0_126: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b55438bef77a795_0:notes"/>
          <p:cNvSpPr/>
          <p:nvPr>
            <p:ph idx="2" type="sldImg"/>
          </p:nvPr>
        </p:nvSpPr>
        <p:spPr>
          <a:xfrm>
            <a:off x="1073142" y="706438"/>
            <a:ext cx="4730700" cy="3548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3" name="Google Shape;213;gb55438bef77a795_0: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214" name="Google Shape;214;gb55438bef77a795_0: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 Id="rId4" Type="http://schemas.openxmlformats.org/officeDocument/2006/relationships/image" Target="../media/image23.png"/><Relationship Id="rId5"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 Id="rId4" Type="http://schemas.openxmlformats.org/officeDocument/2006/relationships/image" Target="../media/image23.png"/><Relationship Id="rId5"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athleticclearance.fhsaahome.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tinyurl.com/PT2324" TargetMode="External"/><Relationship Id="rId4" Type="http://schemas.openxmlformats.org/officeDocument/2006/relationships/hyperlink" Target="mailto:4804278080@students.ocps.net" TargetMode="External"/><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forms.gle/aiuoVF5ij9rz4EsG7"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129" name="Google Shape;129;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130" name="Google Shape;130;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C/ Staff Sergeant Eliud Cruz-Garcia</a:t>
            </a:r>
            <a:endParaRPr b="0" i="0" sz="2800" u="none" cap="none" strike="noStrike">
              <a:solidFill>
                <a:srgbClr val="000000"/>
              </a:solidFill>
              <a:latin typeface="Times New Roman"/>
              <a:ea typeface="Times New Roman"/>
              <a:cs typeface="Times New Roman"/>
              <a:sym typeface="Times New Roman"/>
            </a:endParaRPr>
          </a:p>
        </p:txBody>
      </p:sp>
      <p:sp>
        <p:nvSpPr>
          <p:cNvPr id="131" name="Google Shape;131;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132" name="Google Shape;132;gf9758be2c3_0_26"/>
          <p:cNvSpPr txBox="1"/>
          <p:nvPr/>
        </p:nvSpPr>
        <p:spPr>
          <a:xfrm>
            <a:off x="7743675" y="6080200"/>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5</a:t>
            </a:r>
            <a:r>
              <a:rPr b="0" i="0" lang="en-US" sz="2000" u="none" cap="none" strike="noStrike">
                <a:solidFill>
                  <a:schemeClr val="dk1"/>
                </a:solidFill>
                <a:latin typeface="Times New Roman"/>
                <a:ea typeface="Times New Roman"/>
                <a:cs typeface="Times New Roman"/>
                <a:sym typeface="Times New Roman"/>
              </a:rPr>
              <a:t> October 2023</a:t>
            </a:r>
            <a:endParaRPr b="0" i="0" sz="2000" u="none" cap="none" strike="noStrike">
              <a:solidFill>
                <a:schemeClr val="dk1"/>
              </a:solidFill>
              <a:latin typeface="Times New Roman"/>
              <a:ea typeface="Times New Roman"/>
              <a:cs typeface="Times New Roman"/>
              <a:sym typeface="Times New Roman"/>
            </a:endParaRPr>
          </a:p>
        </p:txBody>
      </p:sp>
      <p:sp>
        <p:nvSpPr>
          <p:cNvPr id="133" name="Google Shape;133;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34" name="Google Shape;134;gf9758be2c3_0_26"/>
          <p:cNvSpPr txBox="1"/>
          <p:nvPr/>
        </p:nvSpPr>
        <p:spPr>
          <a:xfrm>
            <a:off x="2420846" y="6286009"/>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135" name="Google Shape;135;gf9758be2c3_0_26"/>
          <p:cNvSpPr txBox="1"/>
          <p:nvPr/>
        </p:nvSpPr>
        <p:spPr>
          <a:xfrm>
            <a:off x="4151475"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136" name="Google Shape;136;gf9758be2c3_0_26"/>
          <p:cNvSpPr txBox="1"/>
          <p:nvPr/>
        </p:nvSpPr>
        <p:spPr>
          <a:xfrm>
            <a:off x="49867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137" name="Google Shape;137;gf9758be2c3_0_26"/>
          <p:cNvSpPr txBox="1"/>
          <p:nvPr/>
        </p:nvSpPr>
        <p:spPr>
          <a:xfrm>
            <a:off x="59330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5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 calcmode="lin" valueType="num">
                                      <p:cBhvr additive="base">
                                        <p:cTn dur="500"/>
                                        <p:tgtEl>
                                          <p:spTgt spid="13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2000"/>
                                        <p:tgtEl>
                                          <p:spTgt spid="13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e871abb24a_0_0"/>
          <p:cNvSpPr txBox="1"/>
          <p:nvPr>
            <p:ph idx="1" type="body"/>
          </p:nvPr>
        </p:nvSpPr>
        <p:spPr>
          <a:xfrm>
            <a:off x="156650" y="1624625"/>
            <a:ext cx="9807000" cy="5121000"/>
          </a:xfrm>
          <a:prstGeom prst="rect">
            <a:avLst/>
          </a:prstGeom>
          <a:noFill/>
          <a:ln>
            <a:noFill/>
          </a:ln>
        </p:spPr>
        <p:txBody>
          <a:bodyPr anchorCtr="0" anchor="t" bIns="41275" lIns="82600" spcFirstLastPara="1" rIns="82600" wrap="square" tIns="41275">
            <a:normAutofit/>
          </a:bodyPr>
          <a:lstStyle/>
          <a:p>
            <a:pPr indent="0" lvl="0" marL="0" rtl="0" algn="l">
              <a:lnSpc>
                <a:spcPct val="90000"/>
              </a:lnSpc>
              <a:spcBef>
                <a:spcPts val="900"/>
              </a:spcBef>
              <a:spcAft>
                <a:spcPts val="0"/>
              </a:spcAft>
              <a:buClr>
                <a:schemeClr val="dk1"/>
              </a:buClr>
              <a:buSzPts val="1100"/>
              <a:buFont typeface="Arial"/>
              <a:buNone/>
            </a:pPr>
            <a:r>
              <a:rPr lang="en-US" sz="2561">
                <a:solidFill>
                  <a:srgbClr val="FF0000"/>
                </a:solidFill>
                <a:latin typeface="Roboto"/>
                <a:ea typeface="Roboto"/>
                <a:cs typeface="Roboto"/>
                <a:sym typeface="Roboto"/>
              </a:rPr>
              <a:t>October 26</a:t>
            </a:r>
            <a:r>
              <a:rPr baseline="30000" lang="en-US" sz="2561">
                <a:solidFill>
                  <a:srgbClr val="FF0000"/>
                </a:solidFill>
                <a:latin typeface="Roboto"/>
                <a:ea typeface="Roboto"/>
                <a:cs typeface="Roboto"/>
                <a:sym typeface="Roboto"/>
              </a:rPr>
              <a:t>th</a:t>
            </a:r>
            <a:r>
              <a:rPr lang="en-US" sz="2561">
                <a:solidFill>
                  <a:srgbClr val="FF0000"/>
                </a:solidFill>
                <a:latin typeface="Roboto"/>
                <a:ea typeface="Roboto"/>
                <a:cs typeface="Roboto"/>
                <a:sym typeface="Roboto"/>
              </a:rPr>
              <a:t>, 4pm – 8pm</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latin typeface="Roboto"/>
                <a:ea typeface="Roboto"/>
                <a:cs typeface="Roboto"/>
                <a:sym typeface="Roboto"/>
              </a:rPr>
              <a:t>You will be assigned to work on concessions, parking, games, or teacher assistance</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latin typeface="Roboto"/>
                <a:ea typeface="Roboto"/>
                <a:cs typeface="Roboto"/>
                <a:sym typeface="Roboto"/>
              </a:rPr>
              <a:t>If there is enough signups, it can be divided into two shifts.</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solidFill>
                  <a:srgbClr val="FF0000"/>
                </a:solidFill>
                <a:latin typeface="Roboto"/>
                <a:ea typeface="Roboto"/>
                <a:cs typeface="Roboto"/>
                <a:sym typeface="Roboto"/>
              </a:rPr>
              <a:t>One shift = 10 – 15 volunteers (4 hours)</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solidFill>
                  <a:srgbClr val="FF0000"/>
                </a:solidFill>
                <a:latin typeface="Roboto"/>
                <a:ea typeface="Roboto"/>
                <a:cs typeface="Roboto"/>
                <a:sym typeface="Roboto"/>
              </a:rPr>
              <a:t>OR</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solidFill>
                  <a:srgbClr val="FF0000"/>
                </a:solidFill>
                <a:latin typeface="Roboto"/>
                <a:ea typeface="Roboto"/>
                <a:cs typeface="Roboto"/>
                <a:sym typeface="Roboto"/>
              </a:rPr>
              <a:t>Two shifts = 20 – 30 volunteers (2 hours)</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solidFill>
                  <a:schemeClr val="dk1"/>
                </a:solidFill>
                <a:latin typeface="Roboto"/>
                <a:ea typeface="Roboto"/>
                <a:cs typeface="Roboto"/>
                <a:sym typeface="Roboto"/>
              </a:rPr>
              <a:t>602 E Story Rd, Winter Garden, FL 34787</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t/>
            </a:r>
            <a:endParaRPr sz="2561">
              <a:solidFill>
                <a:srgbClr val="FF0000"/>
              </a:solidFill>
              <a:latin typeface="Roboto"/>
              <a:ea typeface="Roboto"/>
              <a:cs typeface="Roboto"/>
              <a:sym typeface="Roboto"/>
            </a:endParaRPr>
          </a:p>
        </p:txBody>
      </p:sp>
      <p:sp>
        <p:nvSpPr>
          <p:cNvPr id="229" name="Google Shape;229;g1e871abb24a_0_0"/>
          <p:cNvSpPr txBox="1"/>
          <p:nvPr>
            <p:ph type="title"/>
          </p:nvPr>
        </p:nvSpPr>
        <p:spPr>
          <a:xfrm>
            <a:off x="1718019" y="252948"/>
            <a:ext cx="6546900" cy="1036500"/>
          </a:xfrm>
          <a:prstGeom prst="rect">
            <a:avLst/>
          </a:prstGeom>
          <a:noFill/>
          <a:ln>
            <a:noFill/>
          </a:ln>
        </p:spPr>
        <p:txBody>
          <a:bodyPr anchorCtr="0" anchor="ctr" bIns="41275" lIns="82600" spcFirstLastPara="1" rIns="82600" wrap="square" tIns="41275">
            <a:normAutofit/>
          </a:bodyPr>
          <a:lstStyle/>
          <a:p>
            <a:pPr indent="0" lvl="0" marL="0" rtl="0" algn="ctr">
              <a:lnSpc>
                <a:spcPct val="90000"/>
              </a:lnSpc>
              <a:spcBef>
                <a:spcPts val="0"/>
              </a:spcBef>
              <a:spcAft>
                <a:spcPts val="0"/>
              </a:spcAft>
              <a:buClr>
                <a:srgbClr val="002060"/>
              </a:buClr>
              <a:buSzPts val="3500"/>
              <a:buFont typeface="Times New Roman"/>
              <a:buNone/>
            </a:pPr>
            <a:r>
              <a:rPr lang="en-US" sz="3500"/>
              <a:t>Maxey Elementary Fall Festival</a:t>
            </a:r>
            <a:endParaRPr sz="3500"/>
          </a:p>
        </p:txBody>
      </p:sp>
      <p:sp>
        <p:nvSpPr>
          <p:cNvPr id="230" name="Google Shape;230;g1e871abb24a_0_0"/>
          <p:cNvSpPr txBox="1"/>
          <p:nvPr/>
        </p:nvSpPr>
        <p:spPr>
          <a:xfrm>
            <a:off x="0" y="0"/>
            <a:ext cx="2490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1" name="Google Shape;231;g1e871abb24a_0_0"/>
          <p:cNvSpPr txBox="1"/>
          <p:nvPr/>
        </p:nvSpPr>
        <p:spPr>
          <a:xfrm>
            <a:off x="850" y="6082150"/>
            <a:ext cx="10120200" cy="81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i="0" lang="en-US" sz="2050" u="none" cap="none" strike="noStrike">
                <a:solidFill>
                  <a:schemeClr val="dk1"/>
                </a:solidFill>
                <a:latin typeface="Roboto"/>
                <a:ea typeface="Roboto"/>
                <a:cs typeface="Roboto"/>
                <a:sym typeface="Roboto"/>
              </a:rPr>
              <a:t>For any questions, comments, or concerns, please contact</a:t>
            </a:r>
            <a:endParaRPr sz="2050">
              <a:latin typeface="Roboto"/>
              <a:ea typeface="Roboto"/>
              <a:cs typeface="Roboto"/>
              <a:sym typeface="Roboto"/>
            </a:endParaRPr>
          </a:p>
          <a:p>
            <a:pPr indent="0" lvl="0" marL="0" marR="0" rtl="0" algn="l">
              <a:lnSpc>
                <a:spcPct val="100000"/>
              </a:lnSpc>
              <a:spcBef>
                <a:spcPts val="0"/>
              </a:spcBef>
              <a:spcAft>
                <a:spcPts val="0"/>
              </a:spcAft>
              <a:buClr>
                <a:srgbClr val="000000"/>
              </a:buClr>
              <a:buSzPts val="2000"/>
              <a:buFont typeface="Arial"/>
              <a:buNone/>
            </a:pPr>
            <a:r>
              <a:rPr b="1" i="0" lang="en-US" sz="2050" u="none" cap="none" strike="noStrike">
                <a:solidFill>
                  <a:schemeClr val="dk1"/>
                </a:solidFill>
                <a:latin typeface="Roboto"/>
                <a:ea typeface="Roboto"/>
                <a:cs typeface="Roboto"/>
                <a:sym typeface="Roboto"/>
              </a:rPr>
              <a:t>C/SrAmn Kei Seddon @ </a:t>
            </a:r>
            <a:r>
              <a:rPr b="1" i="0" lang="en-US" sz="2050" u="sng" cap="none" strike="noStrike">
                <a:solidFill>
                  <a:schemeClr val="dk1"/>
                </a:solidFill>
                <a:latin typeface="Roboto"/>
                <a:ea typeface="Roboto"/>
                <a:cs typeface="Roboto"/>
                <a:sym typeface="Roboto"/>
              </a:rPr>
              <a:t>321-888-1698</a:t>
            </a:r>
            <a:endParaRPr i="0" sz="2050" u="sng" cap="none" strike="noStrike">
              <a:solidFill>
                <a:srgbClr val="FF0000"/>
              </a:solidFill>
              <a:latin typeface="Roboto"/>
              <a:ea typeface="Roboto"/>
              <a:cs typeface="Roboto"/>
              <a:sym typeface="Roboto"/>
            </a:endParaRPr>
          </a:p>
        </p:txBody>
      </p:sp>
      <p:pic>
        <p:nvPicPr>
          <p:cNvPr descr="Maxey Elementary-OCPS | Winter Garden FL" id="232" name="Google Shape;232;g1e871abb24a_0_0"/>
          <p:cNvPicPr preferRelativeResize="0"/>
          <p:nvPr/>
        </p:nvPicPr>
        <p:blipFill rotWithShape="1">
          <a:blip r:embed="rId3">
            <a:alphaModFix/>
          </a:blip>
          <a:srcRect b="0" l="0" r="0" t="0"/>
          <a:stretch/>
        </p:blipFill>
        <p:spPr>
          <a:xfrm>
            <a:off x="156650" y="5160936"/>
            <a:ext cx="3301989" cy="1026738"/>
          </a:xfrm>
          <a:prstGeom prst="rect">
            <a:avLst/>
          </a:prstGeom>
          <a:noFill/>
          <a:ln>
            <a:noFill/>
          </a:ln>
        </p:spPr>
      </p:pic>
      <p:pic>
        <p:nvPicPr>
          <p:cNvPr id="233" name="Google Shape;233;g1e871abb24a_0_0"/>
          <p:cNvPicPr preferRelativeResize="0"/>
          <p:nvPr/>
        </p:nvPicPr>
        <p:blipFill rotWithShape="1">
          <a:blip r:embed="rId4">
            <a:alphaModFix/>
          </a:blip>
          <a:srcRect b="0" l="0" r="0" t="0"/>
          <a:stretch/>
        </p:blipFill>
        <p:spPr>
          <a:xfrm>
            <a:off x="6882301" y="3378626"/>
            <a:ext cx="2829554" cy="3503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28842553827_0_0"/>
          <p:cNvSpPr txBox="1"/>
          <p:nvPr>
            <p:ph idx="1" type="body"/>
          </p:nvPr>
        </p:nvSpPr>
        <p:spPr>
          <a:xfrm>
            <a:off x="171622" y="1719733"/>
            <a:ext cx="8728800" cy="4815600"/>
          </a:xfrm>
          <a:prstGeom prst="rect">
            <a:avLst/>
          </a:prstGeom>
        </p:spPr>
        <p:txBody>
          <a:bodyPr anchorCtr="0" anchor="t" bIns="45700" lIns="91425" spcFirstLastPara="1" rIns="91425" wrap="square" tIns="45700">
            <a:normAutofit fontScale="47500" lnSpcReduction="20000"/>
          </a:bodyPr>
          <a:lstStyle/>
          <a:p>
            <a:pPr indent="0" lvl="0" marL="0" rtl="0" algn="ctr">
              <a:spcBef>
                <a:spcPts val="0"/>
              </a:spcBef>
              <a:spcAft>
                <a:spcPts val="0"/>
              </a:spcAft>
              <a:buClr>
                <a:schemeClr val="dk1"/>
              </a:buClr>
              <a:buSzPct val="58139"/>
              <a:buFont typeface="Arial"/>
              <a:buNone/>
            </a:pPr>
            <a:r>
              <a:t/>
            </a:r>
            <a:endParaRPr sz="4300">
              <a:solidFill>
                <a:schemeClr val="dk1"/>
              </a:solidFill>
              <a:latin typeface="Calibri"/>
              <a:ea typeface="Calibri"/>
              <a:cs typeface="Calibri"/>
              <a:sym typeface="Calibri"/>
            </a:endParaRPr>
          </a:p>
          <a:p>
            <a:pPr indent="0" lvl="0" marL="0" rtl="0" algn="l">
              <a:spcBef>
                <a:spcPts val="1107"/>
              </a:spcBef>
              <a:spcAft>
                <a:spcPts val="0"/>
              </a:spcAft>
              <a:buNone/>
            </a:pPr>
            <a:r>
              <a:rPr b="1" lang="en-US" sz="6900">
                <a:solidFill>
                  <a:schemeClr val="dk1"/>
                </a:solidFill>
                <a:latin typeface="Calibri"/>
                <a:ea typeface="Calibri"/>
                <a:cs typeface="Calibri"/>
                <a:sym typeface="Calibri"/>
              </a:rPr>
              <a:t>Time: 16:30 to 19:30</a:t>
            </a:r>
            <a:endParaRPr b="1" sz="6900">
              <a:solidFill>
                <a:schemeClr val="dk1"/>
              </a:solidFill>
              <a:latin typeface="Calibri"/>
              <a:ea typeface="Calibri"/>
              <a:cs typeface="Calibri"/>
              <a:sym typeface="Calibri"/>
            </a:endParaRPr>
          </a:p>
          <a:p>
            <a:pPr indent="0" lvl="0" marL="0" rtl="0" algn="l">
              <a:spcBef>
                <a:spcPts val="1107"/>
              </a:spcBef>
              <a:spcAft>
                <a:spcPts val="0"/>
              </a:spcAft>
              <a:buNone/>
            </a:pPr>
            <a:r>
              <a:rPr b="1" lang="en-US" sz="6900">
                <a:solidFill>
                  <a:schemeClr val="dk1"/>
                </a:solidFill>
                <a:latin typeface="Calibri"/>
                <a:ea typeface="Calibri"/>
                <a:cs typeface="Calibri"/>
                <a:sym typeface="Calibri"/>
              </a:rPr>
              <a:t>When: 13th, October </a:t>
            </a:r>
            <a:endParaRPr sz="6900">
              <a:solidFill>
                <a:schemeClr val="dk1"/>
              </a:solidFill>
              <a:latin typeface="Calibri"/>
              <a:ea typeface="Calibri"/>
              <a:cs typeface="Calibri"/>
              <a:sym typeface="Calibri"/>
            </a:endParaRPr>
          </a:p>
          <a:p>
            <a:pPr indent="0" lvl="0" marL="0" rtl="0" algn="l">
              <a:spcBef>
                <a:spcPts val="1107"/>
              </a:spcBef>
              <a:spcAft>
                <a:spcPts val="0"/>
              </a:spcAft>
              <a:buNone/>
            </a:pPr>
            <a:r>
              <a:rPr b="1" lang="en-US" sz="6900">
                <a:solidFill>
                  <a:schemeClr val="dk1"/>
                </a:solidFill>
                <a:latin typeface="Calibri"/>
                <a:ea typeface="Calibri"/>
                <a:cs typeface="Calibri"/>
                <a:sym typeface="Calibri"/>
              </a:rPr>
              <a:t>Where: </a:t>
            </a:r>
            <a:r>
              <a:rPr lang="en-US" sz="6900">
                <a:solidFill>
                  <a:schemeClr val="dk1"/>
                </a:solidFill>
                <a:latin typeface="Calibri"/>
                <a:ea typeface="Calibri"/>
                <a:cs typeface="Calibri"/>
                <a:sym typeface="Calibri"/>
              </a:rPr>
              <a:t>Room 950(Colonel’s Room)</a:t>
            </a:r>
            <a:endParaRPr sz="6900">
              <a:solidFill>
                <a:schemeClr val="dk1"/>
              </a:solidFill>
              <a:latin typeface="Calibri"/>
              <a:ea typeface="Calibri"/>
              <a:cs typeface="Calibri"/>
              <a:sym typeface="Calibri"/>
            </a:endParaRPr>
          </a:p>
          <a:p>
            <a:pPr indent="0" lvl="0" marL="0" rtl="0" algn="l">
              <a:spcBef>
                <a:spcPts val="1107"/>
              </a:spcBef>
              <a:spcAft>
                <a:spcPts val="0"/>
              </a:spcAft>
              <a:buNone/>
            </a:pPr>
            <a:r>
              <a:rPr b="1" lang="en-US" sz="6900">
                <a:solidFill>
                  <a:schemeClr val="dk1"/>
                </a:solidFill>
                <a:highlight>
                  <a:srgbClr val="FFFFFF"/>
                </a:highlight>
                <a:latin typeface="Calibri"/>
                <a:ea typeface="Calibri"/>
                <a:cs typeface="Calibri"/>
                <a:sym typeface="Calibri"/>
              </a:rPr>
              <a:t>Uniform</a:t>
            </a:r>
            <a:r>
              <a:rPr lang="en-US" sz="6900">
                <a:solidFill>
                  <a:schemeClr val="dk1"/>
                </a:solidFill>
                <a:highlight>
                  <a:srgbClr val="FFFFFF"/>
                </a:highlight>
                <a:latin typeface="Calibri"/>
                <a:ea typeface="Calibri"/>
                <a:cs typeface="Calibri"/>
                <a:sym typeface="Calibri"/>
              </a:rPr>
              <a:t>: COMBO 5</a:t>
            </a:r>
            <a:endParaRPr sz="6900">
              <a:solidFill>
                <a:schemeClr val="dk1"/>
              </a:solidFill>
              <a:highlight>
                <a:srgbClr val="FFFFFF"/>
              </a:highlight>
              <a:latin typeface="Calibri"/>
              <a:ea typeface="Calibri"/>
              <a:cs typeface="Calibri"/>
              <a:sym typeface="Calibri"/>
            </a:endParaRPr>
          </a:p>
          <a:p>
            <a:pPr indent="0" lvl="0" marL="0" rtl="0" algn="l">
              <a:spcBef>
                <a:spcPts val="1107"/>
              </a:spcBef>
              <a:spcAft>
                <a:spcPts val="0"/>
              </a:spcAft>
              <a:buNone/>
            </a:pPr>
            <a:r>
              <a:rPr lang="en-US" sz="6900">
                <a:solidFill>
                  <a:srgbClr val="FF0000"/>
                </a:solidFill>
                <a:highlight>
                  <a:srgbClr val="FFFFFF"/>
                </a:highlight>
                <a:latin typeface="Calibri"/>
                <a:ea typeface="Calibri"/>
                <a:cs typeface="Calibri"/>
                <a:sym typeface="Calibri"/>
              </a:rPr>
              <a:t>(</a:t>
            </a:r>
            <a:r>
              <a:rPr b="1" lang="en-US" sz="6900">
                <a:solidFill>
                  <a:srgbClr val="FF0000"/>
                </a:solidFill>
                <a:highlight>
                  <a:srgbClr val="FFFFFF"/>
                </a:highlight>
                <a:latin typeface="Calibri"/>
                <a:ea typeface="Calibri"/>
                <a:cs typeface="Calibri"/>
                <a:sym typeface="Calibri"/>
              </a:rPr>
              <a:t>you can only go if you have combo 5)</a:t>
            </a:r>
            <a:endParaRPr b="1" sz="6900">
              <a:solidFill>
                <a:srgbClr val="FF0000"/>
              </a:solidFill>
              <a:highlight>
                <a:srgbClr val="FFFFFF"/>
              </a:highlight>
              <a:latin typeface="Calibri"/>
              <a:ea typeface="Calibri"/>
              <a:cs typeface="Calibri"/>
              <a:sym typeface="Calibri"/>
            </a:endParaRPr>
          </a:p>
          <a:p>
            <a:pPr indent="0" lvl="0" marL="0" rtl="0" algn="l">
              <a:spcBef>
                <a:spcPts val="1107"/>
              </a:spcBef>
              <a:spcAft>
                <a:spcPts val="0"/>
              </a:spcAft>
              <a:buNone/>
            </a:pPr>
            <a:r>
              <a:t/>
            </a:r>
            <a:endParaRPr b="1" sz="6900">
              <a:solidFill>
                <a:schemeClr val="dk1"/>
              </a:solidFill>
              <a:latin typeface="Calibri"/>
              <a:ea typeface="Calibri"/>
              <a:cs typeface="Calibri"/>
              <a:sym typeface="Calibri"/>
            </a:endParaRPr>
          </a:p>
          <a:p>
            <a:pPr indent="0" lvl="0" marL="0" rtl="0" algn="l">
              <a:spcBef>
                <a:spcPts val="1107"/>
              </a:spcBef>
              <a:spcAft>
                <a:spcPts val="0"/>
              </a:spcAft>
              <a:buNone/>
            </a:pPr>
            <a:r>
              <a:t/>
            </a:r>
            <a:endParaRPr b="1" sz="6900">
              <a:solidFill>
                <a:schemeClr val="dk1"/>
              </a:solidFill>
              <a:latin typeface="Calibri"/>
              <a:ea typeface="Calibri"/>
              <a:cs typeface="Calibri"/>
              <a:sym typeface="Calibri"/>
            </a:endParaRPr>
          </a:p>
          <a:p>
            <a:pPr indent="0" lvl="0" marL="0" rtl="0" algn="l">
              <a:spcBef>
                <a:spcPts val="1107"/>
              </a:spcBef>
              <a:spcAft>
                <a:spcPts val="0"/>
              </a:spcAft>
              <a:buNone/>
            </a:pPr>
            <a:r>
              <a:rPr lang="en-US" sz="6900">
                <a:solidFill>
                  <a:schemeClr val="dk1"/>
                </a:solidFill>
                <a:highlight>
                  <a:schemeClr val="lt1"/>
                </a:highlight>
                <a:latin typeface="Calibri"/>
                <a:ea typeface="Calibri"/>
                <a:cs typeface="Calibri"/>
                <a:sym typeface="Calibri"/>
              </a:rPr>
              <a:t>If you would like to be CIC, please contact C/Bernhard </a:t>
            </a:r>
            <a:r>
              <a:rPr lang="en-US" sz="6900">
                <a:highlight>
                  <a:schemeClr val="lt1"/>
                </a:highlight>
              </a:rPr>
              <a:t>at</a:t>
            </a:r>
            <a:r>
              <a:rPr lang="en-US" sz="6900">
                <a:solidFill>
                  <a:schemeClr val="dk1"/>
                </a:solidFill>
                <a:highlight>
                  <a:schemeClr val="lt1"/>
                </a:highlight>
                <a:latin typeface="Calibri"/>
                <a:ea typeface="Calibri"/>
                <a:cs typeface="Calibri"/>
                <a:sym typeface="Calibri"/>
              </a:rPr>
              <a:t> +1(407) 408-6158</a:t>
            </a:r>
            <a:endParaRPr b="1" sz="6900">
              <a:solidFill>
                <a:schemeClr val="dk1"/>
              </a:solidFill>
              <a:latin typeface="Calibri"/>
              <a:ea typeface="Calibri"/>
              <a:cs typeface="Calibri"/>
              <a:sym typeface="Calibri"/>
            </a:endParaRPr>
          </a:p>
        </p:txBody>
      </p:sp>
      <p:sp>
        <p:nvSpPr>
          <p:cNvPr id="240" name="Google Shape;240;g28842553827_0_0"/>
          <p:cNvSpPr txBox="1"/>
          <p:nvPr>
            <p:ph type="title"/>
          </p:nvPr>
        </p:nvSpPr>
        <p:spPr>
          <a:xfrm>
            <a:off x="590984" y="190313"/>
            <a:ext cx="9660900" cy="1529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3200"/>
              <a:t>Football Parking</a:t>
            </a:r>
            <a:endParaRPr sz="3200"/>
          </a:p>
        </p:txBody>
      </p:sp>
      <p:pic>
        <p:nvPicPr>
          <p:cNvPr id="241" name="Google Shape;241;g28842553827_0_0"/>
          <p:cNvPicPr preferRelativeResize="0"/>
          <p:nvPr/>
        </p:nvPicPr>
        <p:blipFill>
          <a:blip r:embed="rId3">
            <a:alphaModFix/>
          </a:blip>
          <a:stretch>
            <a:fillRect/>
          </a:stretch>
        </p:blipFill>
        <p:spPr>
          <a:xfrm>
            <a:off x="6998103" y="2042303"/>
            <a:ext cx="2992567" cy="28134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8842553827_2_0"/>
          <p:cNvSpPr txBox="1"/>
          <p:nvPr>
            <p:ph idx="1" type="body"/>
          </p:nvPr>
        </p:nvSpPr>
        <p:spPr>
          <a:xfrm>
            <a:off x="695775" y="1879225"/>
            <a:ext cx="5836800" cy="4956900"/>
          </a:xfrm>
          <a:prstGeom prst="rect">
            <a:avLst/>
          </a:prstGeom>
        </p:spPr>
        <p:txBody>
          <a:bodyPr anchorCtr="0" anchor="t" bIns="45700" lIns="91425" spcFirstLastPara="1" rIns="91425" wrap="square" tIns="45700">
            <a:normAutofit lnSpcReduction="10000"/>
          </a:bodyPr>
          <a:lstStyle/>
          <a:p>
            <a:pPr indent="0" lvl="0" marL="0" rtl="0" algn="l">
              <a:spcBef>
                <a:spcPts val="1107"/>
              </a:spcBef>
              <a:spcAft>
                <a:spcPts val="0"/>
              </a:spcAft>
              <a:buNone/>
            </a:pPr>
            <a:r>
              <a:rPr lang="en-US"/>
              <a:t>March with us for the Homecoming Parade!</a:t>
            </a:r>
            <a:endParaRPr/>
          </a:p>
          <a:p>
            <a:pPr indent="0" lvl="0" marL="0" rtl="0" algn="l">
              <a:spcBef>
                <a:spcPts val="1107"/>
              </a:spcBef>
              <a:spcAft>
                <a:spcPts val="0"/>
              </a:spcAft>
              <a:buNone/>
            </a:pPr>
            <a:r>
              <a:rPr lang="en-US"/>
              <a:t>Time: </a:t>
            </a:r>
            <a:r>
              <a:rPr b="1" lang="en-US"/>
              <a:t>10 October at </a:t>
            </a:r>
            <a:r>
              <a:rPr b="1" lang="en-US" u="sng"/>
              <a:t>1630 hours</a:t>
            </a:r>
            <a:endParaRPr b="1" u="sng"/>
          </a:p>
          <a:p>
            <a:pPr indent="0" lvl="0" marL="0" rtl="0" algn="l">
              <a:spcBef>
                <a:spcPts val="1107"/>
              </a:spcBef>
              <a:spcAft>
                <a:spcPts val="0"/>
              </a:spcAft>
              <a:buNone/>
            </a:pPr>
            <a:r>
              <a:rPr lang="en-US"/>
              <a:t>Location: Downtown Winter Garden (Parking lot at </a:t>
            </a:r>
            <a:r>
              <a:rPr b="1" lang="en-US"/>
              <a:t>63 S Woodland St</a:t>
            </a:r>
            <a:r>
              <a:rPr lang="en-US"/>
              <a:t>)</a:t>
            </a:r>
            <a:endParaRPr/>
          </a:p>
          <a:p>
            <a:pPr indent="0" lvl="0" marL="0" rtl="0" algn="l">
              <a:spcBef>
                <a:spcPts val="1107"/>
              </a:spcBef>
              <a:spcAft>
                <a:spcPts val="0"/>
              </a:spcAft>
              <a:buNone/>
            </a:pPr>
            <a:r>
              <a:rPr lang="en-US"/>
              <a:t>Uniform: Combination 1 (</a:t>
            </a:r>
            <a:r>
              <a:rPr b="1" lang="en-US"/>
              <a:t>Blues without the tie/tie tab; </a:t>
            </a:r>
            <a:r>
              <a:rPr b="1" lang="en-US" u="sng"/>
              <a:t>REQUIRED</a:t>
            </a:r>
            <a:r>
              <a:rPr lang="en-US"/>
              <a:t>)</a:t>
            </a:r>
            <a:endParaRPr/>
          </a:p>
          <a:p>
            <a:pPr indent="0" lvl="0" marL="0" rtl="0" algn="l">
              <a:spcBef>
                <a:spcPts val="1107"/>
              </a:spcBef>
              <a:spcAft>
                <a:spcPts val="0"/>
              </a:spcAft>
              <a:buNone/>
            </a:pPr>
            <a:r>
              <a:rPr lang="en-US"/>
              <a:t>Lead the parade, and represent the unit, and school, well!</a:t>
            </a:r>
            <a:endParaRPr/>
          </a:p>
        </p:txBody>
      </p:sp>
      <p:sp>
        <p:nvSpPr>
          <p:cNvPr id="248" name="Google Shape;248;g28842553827_2_0"/>
          <p:cNvSpPr txBox="1"/>
          <p:nvPr>
            <p:ph type="title"/>
          </p:nvPr>
        </p:nvSpPr>
        <p:spPr>
          <a:xfrm>
            <a:off x="695772" y="374073"/>
            <a:ext cx="8728800" cy="1036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Homecoming Parade</a:t>
            </a:r>
            <a:endParaRPr/>
          </a:p>
        </p:txBody>
      </p:sp>
      <p:pic>
        <p:nvPicPr>
          <p:cNvPr id="249" name="Google Shape;249;g28842553827_2_0"/>
          <p:cNvPicPr preferRelativeResize="0"/>
          <p:nvPr/>
        </p:nvPicPr>
        <p:blipFill>
          <a:blip r:embed="rId3">
            <a:alphaModFix/>
          </a:blip>
          <a:stretch>
            <a:fillRect/>
          </a:stretch>
        </p:blipFill>
        <p:spPr>
          <a:xfrm>
            <a:off x="6532575" y="4267973"/>
            <a:ext cx="3587725" cy="2675577"/>
          </a:xfrm>
          <a:prstGeom prst="rect">
            <a:avLst/>
          </a:prstGeom>
          <a:noFill/>
          <a:ln>
            <a:noFill/>
          </a:ln>
        </p:spPr>
      </p:pic>
      <p:sp>
        <p:nvSpPr>
          <p:cNvPr id="250" name="Google Shape;250;g28842553827_2_0"/>
          <p:cNvSpPr txBox="1"/>
          <p:nvPr/>
        </p:nvSpPr>
        <p:spPr>
          <a:xfrm>
            <a:off x="6532575" y="1879225"/>
            <a:ext cx="3587700" cy="23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50" u="sng">
                <a:latin typeface="Calibri"/>
                <a:ea typeface="Calibri"/>
                <a:cs typeface="Calibri"/>
                <a:sym typeface="Calibri"/>
              </a:rPr>
              <a:t>Sign up in room 950.</a:t>
            </a:r>
            <a:endParaRPr b="1" sz="3050" u="sng">
              <a:latin typeface="Calibri"/>
              <a:ea typeface="Calibri"/>
              <a:cs typeface="Calibri"/>
              <a:sym typeface="Calibri"/>
            </a:endParaRPr>
          </a:p>
          <a:p>
            <a:pPr indent="0" lvl="0" marL="0" rtl="0" algn="l">
              <a:spcBef>
                <a:spcPts val="0"/>
              </a:spcBef>
              <a:spcAft>
                <a:spcPts val="0"/>
              </a:spcAft>
              <a:buNone/>
            </a:pPr>
            <a:r>
              <a:t/>
            </a:r>
            <a:endParaRPr sz="2550">
              <a:latin typeface="Calibri"/>
              <a:ea typeface="Calibri"/>
              <a:cs typeface="Calibri"/>
              <a:sym typeface="Calibri"/>
            </a:endParaRPr>
          </a:p>
          <a:p>
            <a:pPr indent="0" lvl="0" marL="0" rtl="0" algn="l">
              <a:spcBef>
                <a:spcPts val="0"/>
              </a:spcBef>
              <a:spcAft>
                <a:spcPts val="0"/>
              </a:spcAft>
              <a:buNone/>
            </a:pPr>
            <a:r>
              <a:rPr lang="en-US" sz="2000">
                <a:latin typeface="Calibri"/>
                <a:ea typeface="Calibri"/>
                <a:cs typeface="Calibri"/>
                <a:sym typeface="Calibri"/>
              </a:rPr>
              <a:t>Please Contact C/Maj. Bernhard at +1(407) 408-6158 if you would like to be CIC for this event.</a:t>
            </a:r>
            <a:endParaRPr sz="20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749d88571ac32be_0"/>
          <p:cNvSpPr txBox="1"/>
          <p:nvPr>
            <p:ph idx="1" type="body"/>
          </p:nvPr>
        </p:nvSpPr>
        <p:spPr>
          <a:xfrm>
            <a:off x="695747" y="1748109"/>
            <a:ext cx="8728800" cy="4815600"/>
          </a:xfrm>
          <a:prstGeom prst="rect">
            <a:avLst/>
          </a:prstGeom>
        </p:spPr>
        <p:txBody>
          <a:bodyPr anchorCtr="0" anchor="t" bIns="45700" lIns="91425" spcFirstLastPara="1" rIns="91425" wrap="square" tIns="45700">
            <a:normAutofit/>
          </a:bodyPr>
          <a:lstStyle/>
          <a:p>
            <a:pPr indent="0" lvl="0" marL="0" rtl="0" algn="l">
              <a:spcBef>
                <a:spcPts val="1107"/>
              </a:spcBef>
              <a:spcAft>
                <a:spcPts val="0"/>
              </a:spcAft>
              <a:buNone/>
            </a:pPr>
            <a:r>
              <a:rPr lang="en-US"/>
              <a:t>Congratulations to Cadets </a:t>
            </a:r>
            <a:r>
              <a:rPr b="1" lang="en-US"/>
              <a:t>Hayden Dalton</a:t>
            </a:r>
            <a:r>
              <a:rPr lang="en-US"/>
              <a:t> and </a:t>
            </a:r>
            <a:r>
              <a:rPr b="1" lang="en-US"/>
              <a:t>Vanessa Maloney</a:t>
            </a:r>
            <a:r>
              <a:rPr lang="en-US"/>
              <a:t> on earning </a:t>
            </a:r>
            <a:r>
              <a:rPr lang="en-US"/>
              <a:t>the Gold Rope!</a:t>
            </a:r>
            <a:endParaRPr/>
          </a:p>
          <a:p>
            <a:pPr indent="0" lvl="0" marL="0" rtl="0" algn="l">
              <a:spcBef>
                <a:spcPts val="1107"/>
              </a:spcBef>
              <a:spcAft>
                <a:spcPts val="0"/>
              </a:spcAft>
              <a:buNone/>
            </a:pPr>
            <a:r>
              <a:t/>
            </a:r>
            <a:endParaRPr/>
          </a:p>
          <a:p>
            <a:pPr indent="0" lvl="0" marL="0" rtl="0" algn="l">
              <a:spcBef>
                <a:spcPts val="1107"/>
              </a:spcBef>
              <a:spcAft>
                <a:spcPts val="0"/>
              </a:spcAft>
              <a:buNone/>
            </a:pPr>
            <a:r>
              <a:rPr lang="en-US"/>
              <a:t>Make sure to congratulate them when you see them!</a:t>
            </a:r>
            <a:endParaRPr/>
          </a:p>
        </p:txBody>
      </p:sp>
      <p:sp>
        <p:nvSpPr>
          <p:cNvPr id="257" name="Google Shape;257;g749d88571ac32be_0"/>
          <p:cNvSpPr txBox="1"/>
          <p:nvPr>
            <p:ph type="title"/>
          </p:nvPr>
        </p:nvSpPr>
        <p:spPr>
          <a:xfrm>
            <a:off x="695772" y="374073"/>
            <a:ext cx="8728800" cy="1036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Gold Rope Recipients</a:t>
            </a:r>
            <a:endParaRPr/>
          </a:p>
        </p:txBody>
      </p:sp>
      <p:pic>
        <p:nvPicPr>
          <p:cNvPr id="258" name="Google Shape;258;g749d88571ac32be_0"/>
          <p:cNvPicPr preferRelativeResize="0"/>
          <p:nvPr/>
        </p:nvPicPr>
        <p:blipFill>
          <a:blip r:embed="rId3">
            <a:alphaModFix/>
          </a:blip>
          <a:stretch>
            <a:fillRect/>
          </a:stretch>
        </p:blipFill>
        <p:spPr>
          <a:xfrm>
            <a:off x="3155550" y="4026759"/>
            <a:ext cx="3809200" cy="280928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359e707073dff95e_0"/>
          <p:cNvSpPr txBox="1"/>
          <p:nvPr>
            <p:ph idx="1" type="body"/>
          </p:nvPr>
        </p:nvSpPr>
        <p:spPr>
          <a:xfrm>
            <a:off x="696547" y="2020443"/>
            <a:ext cx="8728800" cy="4815600"/>
          </a:xfrm>
          <a:prstGeom prst="rect">
            <a:avLst/>
          </a:prstGeom>
        </p:spPr>
        <p:txBody>
          <a:bodyPr anchorCtr="0" anchor="t" bIns="45700" lIns="91425" spcFirstLastPara="1" rIns="91425" wrap="square" tIns="45700">
            <a:normAutofit/>
          </a:bodyPr>
          <a:lstStyle/>
          <a:p>
            <a:pPr indent="0" lvl="0" marL="0" rtl="0" algn="ctr">
              <a:spcBef>
                <a:spcPts val="1107"/>
              </a:spcBef>
              <a:spcAft>
                <a:spcPts val="0"/>
              </a:spcAft>
              <a:buNone/>
            </a:pPr>
            <a:r>
              <a:rPr lang="en-US"/>
              <a:t>“When everything seems to be going against you, remember that the airplane takes off against the wind, not with it.” - </a:t>
            </a:r>
            <a:r>
              <a:rPr b="1" lang="en-US"/>
              <a:t>Henry Ford</a:t>
            </a:r>
            <a:endParaRPr b="1"/>
          </a:p>
          <a:p>
            <a:pPr indent="0" lvl="0" marL="0" rtl="0" algn="ctr">
              <a:spcBef>
                <a:spcPts val="1107"/>
              </a:spcBef>
              <a:spcAft>
                <a:spcPts val="0"/>
              </a:spcAft>
              <a:buNone/>
            </a:pPr>
            <a:r>
              <a:t/>
            </a:r>
            <a:endParaRPr b="1"/>
          </a:p>
          <a:p>
            <a:pPr indent="0" lvl="0" marL="0" rtl="0" algn="ctr">
              <a:spcBef>
                <a:spcPts val="1107"/>
              </a:spcBef>
              <a:spcAft>
                <a:spcPts val="0"/>
              </a:spcAft>
              <a:buNone/>
            </a:pPr>
            <a:r>
              <a:t/>
            </a:r>
            <a:endParaRPr/>
          </a:p>
        </p:txBody>
      </p:sp>
      <p:sp>
        <p:nvSpPr>
          <p:cNvPr id="265" name="Google Shape;265;g359e707073dff95e_0"/>
          <p:cNvSpPr txBox="1"/>
          <p:nvPr>
            <p:ph type="title"/>
          </p:nvPr>
        </p:nvSpPr>
        <p:spPr>
          <a:xfrm>
            <a:off x="695772" y="374073"/>
            <a:ext cx="8728800" cy="1036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Commander’s Quote</a:t>
            </a:r>
            <a:endParaRPr/>
          </a:p>
        </p:txBody>
      </p:sp>
      <p:pic>
        <p:nvPicPr>
          <p:cNvPr id="266" name="Google Shape;266;g359e707073dff95e_0"/>
          <p:cNvPicPr preferRelativeResize="0"/>
          <p:nvPr/>
        </p:nvPicPr>
        <p:blipFill>
          <a:blip r:embed="rId3">
            <a:alphaModFix/>
          </a:blip>
          <a:stretch>
            <a:fillRect/>
          </a:stretch>
        </p:blipFill>
        <p:spPr>
          <a:xfrm>
            <a:off x="3722648" y="3419699"/>
            <a:ext cx="2676600" cy="341634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272" name="Google Shape;272;gfb4207d963_0_182"/>
          <p:cNvSpPr txBox="1"/>
          <p:nvPr/>
        </p:nvSpPr>
        <p:spPr>
          <a:xfrm>
            <a:off x="1061900" y="3795726"/>
            <a:ext cx="7996500" cy="23628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marR="0" rtl="0" algn="ctr">
              <a:lnSpc>
                <a:spcPct val="90000"/>
              </a:lnSpc>
              <a:spcBef>
                <a:spcPts val="1107"/>
              </a:spcBef>
              <a:spcAft>
                <a:spcPts val="0"/>
              </a:spcAft>
              <a:buClr>
                <a:schemeClr val="dk1"/>
              </a:buClr>
              <a:buSzPts val="1100"/>
              <a:buFont typeface="Arial"/>
              <a:buNone/>
            </a:pPr>
            <a:r>
              <a:rPr lang="en-US" sz="3534">
                <a:solidFill>
                  <a:schemeClr val="dk1"/>
                </a:solidFill>
                <a:latin typeface="Calibri"/>
                <a:ea typeface="Calibri"/>
                <a:cs typeface="Calibri"/>
                <a:sym typeface="Calibri"/>
              </a:rPr>
              <a:t>The U.S. Army Air Corps</a:t>
            </a:r>
            <a:endParaRPr b="0" i="0" sz="3534"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534"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273" name="Google Shape;273;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Clr>
                <a:schemeClr val="dk1"/>
              </a:buClr>
              <a:buSzPts val="1100"/>
              <a:buFont typeface="Arial"/>
              <a:buNone/>
            </a:pPr>
            <a:r>
              <a:rPr lang="en-US" sz="3534"/>
              <a:t>From where did the U.S. Air Force originate</a:t>
            </a:r>
            <a:r>
              <a:rPr lang="en-US" sz="3534"/>
              <a:t>? </a:t>
            </a:r>
            <a:endParaRPr sz="3534"/>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KHHS Meeting (10/5)</a:t>
            </a:r>
            <a:endParaRPr/>
          </a:p>
          <a:p>
            <a:pPr indent="-342900" lvl="1" marL="914400" rtl="0" algn="l">
              <a:lnSpc>
                <a:spcPct val="100000"/>
              </a:lnSpc>
              <a:spcBef>
                <a:spcPts val="0"/>
              </a:spcBef>
              <a:spcAft>
                <a:spcPts val="0"/>
              </a:spcAft>
              <a:buSzPts val="1800"/>
              <a:buChar char="•"/>
            </a:pPr>
            <a:r>
              <a:rPr lang="en-US"/>
              <a:t>Homecoming Parade (10/10)</a:t>
            </a:r>
            <a:endParaRPr/>
          </a:p>
          <a:p>
            <a:pPr indent="-342900" lvl="1" marL="914400" rtl="0" algn="l">
              <a:lnSpc>
                <a:spcPct val="100000"/>
              </a:lnSpc>
              <a:spcBef>
                <a:spcPts val="0"/>
              </a:spcBef>
              <a:spcAft>
                <a:spcPts val="0"/>
              </a:spcAft>
              <a:buSzPts val="1800"/>
              <a:buChar char="•"/>
            </a:pPr>
            <a:r>
              <a:rPr lang="en-US"/>
              <a:t>Football Parking (10/13)</a:t>
            </a:r>
            <a:endParaRPr/>
          </a:p>
          <a:p>
            <a:pPr indent="-342900" lvl="1" marL="914400" rtl="0" algn="l">
              <a:lnSpc>
                <a:spcPct val="100000"/>
              </a:lnSpc>
              <a:spcBef>
                <a:spcPts val="0"/>
              </a:spcBef>
              <a:spcAft>
                <a:spcPts val="0"/>
              </a:spcAft>
              <a:buSzPts val="1800"/>
              <a:buChar char="•"/>
            </a:pPr>
            <a:r>
              <a:rPr lang="en-US"/>
              <a:t>SOCRGC (10/22)</a:t>
            </a:r>
            <a:endParaRPr/>
          </a:p>
          <a:p>
            <a:pPr indent="-342900" lvl="1" marL="914400" rtl="0" algn="l">
              <a:lnSpc>
                <a:spcPct val="100000"/>
              </a:lnSpc>
              <a:spcBef>
                <a:spcPts val="0"/>
              </a:spcBef>
              <a:spcAft>
                <a:spcPts val="0"/>
              </a:spcAft>
              <a:buSzPts val="1800"/>
              <a:buChar char="•"/>
            </a:pPr>
            <a:r>
              <a:rPr lang="en-US"/>
              <a:t>Maxey Fall Festival (10/26)</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Recruiting</a:t>
            </a:r>
            <a:endParaRPr/>
          </a:p>
          <a:p>
            <a:pPr indent="-342900" lvl="1" marL="914400" rtl="0" algn="l">
              <a:lnSpc>
                <a:spcPct val="100000"/>
              </a:lnSpc>
              <a:spcBef>
                <a:spcPts val="0"/>
              </a:spcBef>
              <a:spcAft>
                <a:spcPts val="0"/>
              </a:spcAft>
              <a:buSzPts val="1800"/>
              <a:buChar char="•"/>
            </a:pPr>
            <a:r>
              <a:rPr lang="en-US"/>
              <a:t>Athletic</a:t>
            </a:r>
            <a:r>
              <a:rPr lang="en-US"/>
              <a:t> Clearances</a:t>
            </a:r>
            <a:endParaRPr/>
          </a:p>
          <a:p>
            <a:pPr indent="-342900" lvl="1" marL="914400" rtl="0" algn="l">
              <a:lnSpc>
                <a:spcPct val="100000"/>
              </a:lnSpc>
              <a:spcBef>
                <a:spcPts val="0"/>
              </a:spcBef>
              <a:spcAft>
                <a:spcPts val="0"/>
              </a:spcAft>
              <a:buSzPts val="1800"/>
              <a:buChar char="•"/>
            </a:pPr>
            <a:r>
              <a:rPr lang="en-US"/>
              <a:t>Gold Rope</a:t>
            </a:r>
            <a:endParaRPr/>
          </a:p>
          <a:p>
            <a:pPr indent="-342900" lvl="1" marL="914400" rtl="0" algn="l">
              <a:lnSpc>
                <a:spcPct val="100000"/>
              </a:lnSpc>
              <a:spcBef>
                <a:spcPts val="0"/>
              </a:spcBef>
              <a:spcAft>
                <a:spcPts val="0"/>
              </a:spcAft>
              <a:buSzPts val="1800"/>
              <a:buChar char="•"/>
            </a:pPr>
            <a:r>
              <a:rPr lang="en-US"/>
              <a:t>Commander’s Quote</a:t>
            </a:r>
            <a:endParaRPr/>
          </a:p>
        </p:txBody>
      </p:sp>
      <p:sp>
        <p:nvSpPr>
          <p:cNvPr id="280" name="Google Shape;280;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286" name="Google Shape;286;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Cruz-Garcia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4804173126@students.ocps.net</a:t>
            </a:r>
            <a:endParaRPr b="1" i="0" sz="2900" u="sng"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 Cruz-Garcia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144" name="Google Shape;144;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145" name="Google Shape;145;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146" name="Google Shape;146;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147" name="Google Shape;147;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148" name="Google Shape;148;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150" name="Google Shape;150;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2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5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5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2000"/>
                                        <p:tgtEl>
                                          <p:spTgt spid="1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2000"/>
                                        <p:tgtEl>
                                          <p:spTgt spid="1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1822"/>
                                        <p:tgtEl>
                                          <p:spTgt spid="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1822"/>
                                        <p:tgtEl>
                                          <p:spTgt spid="15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157" name="Google Shape;157;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(Acting):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158" name="Google Shape;158;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159" name="Google Shape;159;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160" name="Google Shape;160;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161" name="Google Shape;161;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Micheal Carrizales</a:t>
            </a:r>
            <a:endParaRPr b="1" i="0" sz="3200" u="none" cap="none" strike="noStrike">
              <a:solidFill>
                <a:srgbClr val="FF0000"/>
              </a:solidFill>
              <a:latin typeface="Arial"/>
              <a:ea typeface="Arial"/>
              <a:cs typeface="Arial"/>
              <a:sym typeface="Arial"/>
            </a:endParaRPr>
          </a:p>
        </p:txBody>
      </p:sp>
      <p:sp>
        <p:nvSpPr>
          <p:cNvPr id="162" name="Google Shape;162;gf9758be2c3_0_339"/>
          <p:cNvSpPr txBox="1"/>
          <p:nvPr/>
        </p:nvSpPr>
        <p:spPr>
          <a:xfrm>
            <a:off x="3051124" y="2982075"/>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 Gen David Allvin</a:t>
            </a:r>
            <a:endParaRPr b="0" i="0" sz="1400" u="none" cap="none" strike="noStrike">
              <a:solidFill>
                <a:srgbClr val="FF0000"/>
              </a:solidFill>
              <a:latin typeface="Arial"/>
              <a:ea typeface="Arial"/>
              <a:cs typeface="Arial"/>
              <a:sym typeface="Arial"/>
            </a:endParaRPr>
          </a:p>
        </p:txBody>
      </p:sp>
      <p:sp>
        <p:nvSpPr>
          <p:cNvPr id="163" name="Google Shape;163;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164" name="Google Shape;164;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165" name="Google Shape;165;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166" name="Google Shape;166;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167" name="Google Shape;167;gf9758be2c3_0_339"/>
          <p:cNvSpPr txBox="1"/>
          <p:nvPr/>
        </p:nvSpPr>
        <p:spPr>
          <a:xfrm>
            <a:off x="2077024" y="5908675"/>
            <a:ext cx="9651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Major Aidan Bernhard</a:t>
            </a:r>
            <a:endParaRPr b="1" i="0" sz="3200" u="none" cap="none" strike="noStrike">
              <a:solidFill>
                <a:srgbClr val="FF0000"/>
              </a:solidFill>
              <a:latin typeface="Arial"/>
              <a:ea typeface="Arial"/>
              <a:cs typeface="Arial"/>
              <a:sym typeface="Arial"/>
            </a:endParaRPr>
          </a:p>
        </p:txBody>
      </p:sp>
      <p:sp>
        <p:nvSpPr>
          <p:cNvPr id="168" name="Google Shape;168;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69" name="Google Shape;169;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70" name="Google Shape;170;gf9758be2c3_0_339"/>
          <p:cNvSpPr txBox="1"/>
          <p:nvPr/>
        </p:nvSpPr>
        <p:spPr>
          <a:xfrm>
            <a:off x="3691274" y="6417300"/>
            <a:ext cx="9111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1st Lieutenant </a:t>
            </a:r>
            <a:r>
              <a:rPr b="1" i="0" lang="en-US" sz="3200" u="none" cap="none" strike="noStrike">
                <a:solidFill>
                  <a:srgbClr val="FF0000"/>
                </a:solidFill>
                <a:highlight>
                  <a:srgbClr val="FFFFFF"/>
                </a:highlight>
                <a:latin typeface="Arial"/>
                <a:ea typeface="Arial"/>
                <a:cs typeface="Arial"/>
                <a:sym typeface="Arial"/>
              </a:rPr>
              <a:t>Antonio Torre</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1822"/>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1822"/>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822"/>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822"/>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822"/>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822"/>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822"/>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1822"/>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822"/>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822"/>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5a5cd4e2162652c4_0"/>
          <p:cNvSpPr txBox="1"/>
          <p:nvPr>
            <p:ph idx="1" type="body"/>
          </p:nvPr>
        </p:nvSpPr>
        <p:spPr>
          <a:xfrm>
            <a:off x="695771" y="1845551"/>
            <a:ext cx="3539100" cy="4815600"/>
          </a:xfrm>
          <a:prstGeom prst="rect">
            <a:avLst/>
          </a:prstGeom>
          <a:noFill/>
          <a:ln>
            <a:noFill/>
          </a:ln>
        </p:spPr>
        <p:txBody>
          <a:bodyPr anchorCtr="0" anchor="t" bIns="45700" lIns="91425" spcFirstLastPara="1" rIns="91425" wrap="square" tIns="45700">
            <a:normAutofit fontScale="32500"/>
          </a:bodyPr>
          <a:lstStyle/>
          <a:p>
            <a:pPr indent="0" lvl="0" marL="0" rtl="0" algn="l">
              <a:lnSpc>
                <a:spcPct val="90000"/>
              </a:lnSpc>
              <a:spcBef>
                <a:spcPts val="1107"/>
              </a:spcBef>
              <a:spcAft>
                <a:spcPts val="0"/>
              </a:spcAft>
              <a:buSzPct val="57691"/>
              <a:buNone/>
            </a:pPr>
            <a:r>
              <a:rPr lang="en-US" sz="9600">
                <a:solidFill>
                  <a:schemeClr val="dk1"/>
                </a:solidFill>
                <a:latin typeface="Times New Roman"/>
                <a:ea typeface="Times New Roman"/>
                <a:cs typeface="Times New Roman"/>
                <a:sym typeface="Times New Roman"/>
              </a:rPr>
              <a:t>Possible Reasons:</a:t>
            </a:r>
            <a:endParaRPr sz="9600">
              <a:solidFill>
                <a:schemeClr val="dk1"/>
              </a:solidFill>
              <a:latin typeface="Times New Roman"/>
              <a:ea typeface="Times New Roman"/>
              <a:cs typeface="Times New Roman"/>
              <a:sym typeface="Times New Roman"/>
            </a:endParaRPr>
          </a:p>
          <a:p>
            <a:pPr indent="-444500" lvl="0" marL="558800" rtl="0" algn="l">
              <a:lnSpc>
                <a:spcPct val="90000"/>
              </a:lnSpc>
              <a:spcBef>
                <a:spcPts val="1107"/>
              </a:spcBef>
              <a:spcAft>
                <a:spcPts val="0"/>
              </a:spcAft>
              <a:buClr>
                <a:schemeClr val="dk1"/>
              </a:buClr>
              <a:buSzPct val="100000"/>
              <a:buFont typeface="Times New Roman"/>
              <a:buChar char="★"/>
            </a:pPr>
            <a:r>
              <a:rPr lang="en-US" sz="8000">
                <a:solidFill>
                  <a:schemeClr val="dk1"/>
                </a:solidFill>
                <a:latin typeface="Times New Roman"/>
                <a:ea typeface="Times New Roman"/>
                <a:cs typeface="Times New Roman"/>
                <a:sym typeface="Times New Roman"/>
              </a:rPr>
              <a:t>No 1st yr uniforms</a:t>
            </a:r>
            <a:endParaRPr sz="8000">
              <a:solidFill>
                <a:schemeClr val="dk1"/>
              </a:solidFill>
              <a:latin typeface="Times New Roman"/>
              <a:ea typeface="Times New Roman"/>
              <a:cs typeface="Times New Roman"/>
              <a:sym typeface="Times New Roman"/>
            </a:endParaRPr>
          </a:p>
          <a:p>
            <a:pPr indent="-444500" lvl="0" marL="558800" rtl="0" algn="l">
              <a:lnSpc>
                <a:spcPct val="90000"/>
              </a:lnSpc>
              <a:spcBef>
                <a:spcPts val="0"/>
              </a:spcBef>
              <a:spcAft>
                <a:spcPts val="0"/>
              </a:spcAft>
              <a:buClr>
                <a:schemeClr val="dk1"/>
              </a:buClr>
              <a:buSzPct val="100000"/>
              <a:buFont typeface="Times New Roman"/>
              <a:buChar char="★"/>
            </a:pPr>
            <a:r>
              <a:rPr lang="en-US" sz="8000">
                <a:solidFill>
                  <a:schemeClr val="dk1"/>
                </a:solidFill>
                <a:latin typeface="Times New Roman"/>
                <a:ea typeface="Times New Roman"/>
                <a:cs typeface="Times New Roman"/>
                <a:sym typeface="Times New Roman"/>
              </a:rPr>
              <a:t>LDRs (Drill/Raiders)</a:t>
            </a:r>
            <a:endParaRPr sz="8000">
              <a:solidFill>
                <a:schemeClr val="dk1"/>
              </a:solidFill>
              <a:latin typeface="Times New Roman"/>
              <a:ea typeface="Times New Roman"/>
              <a:cs typeface="Times New Roman"/>
              <a:sym typeface="Times New Roman"/>
            </a:endParaRPr>
          </a:p>
          <a:p>
            <a:pPr indent="-444500" lvl="0" marL="558800" rtl="0" algn="l">
              <a:lnSpc>
                <a:spcPct val="90000"/>
              </a:lnSpc>
              <a:spcBef>
                <a:spcPts val="0"/>
              </a:spcBef>
              <a:spcAft>
                <a:spcPts val="0"/>
              </a:spcAft>
              <a:buClr>
                <a:schemeClr val="dk1"/>
              </a:buClr>
              <a:buSzPct val="100000"/>
              <a:buFont typeface="Times New Roman"/>
              <a:buChar char="★"/>
            </a:pPr>
            <a:r>
              <a:rPr lang="en-US" sz="8000">
                <a:solidFill>
                  <a:schemeClr val="dk1"/>
                </a:solidFill>
                <a:latin typeface="Times New Roman"/>
                <a:ea typeface="Times New Roman"/>
                <a:cs typeface="Times New Roman"/>
                <a:sym typeface="Times New Roman"/>
              </a:rPr>
              <a:t>Scholarships</a:t>
            </a:r>
            <a:endParaRPr sz="8000">
              <a:solidFill>
                <a:schemeClr val="dk1"/>
              </a:solidFill>
              <a:latin typeface="Times New Roman"/>
              <a:ea typeface="Times New Roman"/>
              <a:cs typeface="Times New Roman"/>
              <a:sym typeface="Times New Roman"/>
            </a:endParaRPr>
          </a:p>
          <a:p>
            <a:pPr indent="-444500" lvl="0" marL="558800" rtl="0" algn="l">
              <a:lnSpc>
                <a:spcPct val="90000"/>
              </a:lnSpc>
              <a:spcBef>
                <a:spcPts val="0"/>
              </a:spcBef>
              <a:spcAft>
                <a:spcPts val="0"/>
              </a:spcAft>
              <a:buClr>
                <a:schemeClr val="dk1"/>
              </a:buClr>
              <a:buSzPct val="100000"/>
              <a:buFont typeface="Times New Roman"/>
              <a:buChar char="★"/>
            </a:pPr>
            <a:r>
              <a:rPr lang="en-US" sz="8000">
                <a:solidFill>
                  <a:schemeClr val="dk1"/>
                </a:solidFill>
                <a:latin typeface="Times New Roman"/>
                <a:ea typeface="Times New Roman"/>
                <a:cs typeface="Times New Roman"/>
                <a:sym typeface="Times New Roman"/>
              </a:rPr>
              <a:t>Air Force Ball</a:t>
            </a:r>
            <a:endParaRPr sz="8000">
              <a:solidFill>
                <a:schemeClr val="dk1"/>
              </a:solidFill>
              <a:latin typeface="Times New Roman"/>
              <a:ea typeface="Times New Roman"/>
              <a:cs typeface="Times New Roman"/>
              <a:sym typeface="Times New Roman"/>
            </a:endParaRPr>
          </a:p>
          <a:p>
            <a:pPr indent="-444500" lvl="0" marL="558800" rtl="0" algn="l">
              <a:lnSpc>
                <a:spcPct val="90000"/>
              </a:lnSpc>
              <a:spcBef>
                <a:spcPts val="0"/>
              </a:spcBef>
              <a:spcAft>
                <a:spcPts val="0"/>
              </a:spcAft>
              <a:buClr>
                <a:schemeClr val="dk1"/>
              </a:buClr>
              <a:buSzPct val="100000"/>
              <a:buFont typeface="Times New Roman"/>
              <a:buChar char="★"/>
            </a:pPr>
            <a:r>
              <a:rPr lang="en-US" sz="8000">
                <a:solidFill>
                  <a:schemeClr val="dk1"/>
                </a:solidFill>
                <a:latin typeface="Times New Roman"/>
                <a:ea typeface="Times New Roman"/>
                <a:cs typeface="Times New Roman"/>
                <a:sym typeface="Times New Roman"/>
              </a:rPr>
              <a:t>Community Service hrs</a:t>
            </a:r>
            <a:endParaRPr sz="8000">
              <a:solidFill>
                <a:schemeClr val="dk1"/>
              </a:solidFill>
              <a:latin typeface="Times New Roman"/>
              <a:ea typeface="Times New Roman"/>
              <a:cs typeface="Times New Roman"/>
              <a:sym typeface="Times New Roman"/>
            </a:endParaRPr>
          </a:p>
          <a:p>
            <a:pPr indent="-444500" lvl="0" marL="558800" rtl="0" algn="l">
              <a:lnSpc>
                <a:spcPct val="90000"/>
              </a:lnSpc>
              <a:spcBef>
                <a:spcPts val="0"/>
              </a:spcBef>
              <a:spcAft>
                <a:spcPts val="0"/>
              </a:spcAft>
              <a:buClr>
                <a:schemeClr val="dk1"/>
              </a:buClr>
              <a:buSzPct val="100000"/>
              <a:buFont typeface="Times New Roman"/>
              <a:buChar char="★"/>
            </a:pPr>
            <a:r>
              <a:rPr lang="en-US" sz="8000">
                <a:solidFill>
                  <a:schemeClr val="dk1"/>
                </a:solidFill>
                <a:latin typeface="Times New Roman"/>
                <a:ea typeface="Times New Roman"/>
                <a:cs typeface="Times New Roman"/>
                <a:sym typeface="Times New Roman"/>
              </a:rPr>
              <a:t>Unit Picnic</a:t>
            </a:r>
            <a:endParaRPr sz="8000">
              <a:solidFill>
                <a:schemeClr val="dk1"/>
              </a:solidFill>
              <a:latin typeface="Times New Roman"/>
              <a:ea typeface="Times New Roman"/>
              <a:cs typeface="Times New Roman"/>
              <a:sym typeface="Times New Roman"/>
            </a:endParaRPr>
          </a:p>
          <a:p>
            <a:pPr indent="-444500" lvl="0" marL="558800" rtl="0" algn="l">
              <a:lnSpc>
                <a:spcPct val="90000"/>
              </a:lnSpc>
              <a:spcBef>
                <a:spcPts val="0"/>
              </a:spcBef>
              <a:spcAft>
                <a:spcPts val="0"/>
              </a:spcAft>
              <a:buClr>
                <a:schemeClr val="dk1"/>
              </a:buClr>
              <a:buSzPct val="100000"/>
              <a:buFont typeface="Times New Roman"/>
              <a:buChar char="★"/>
            </a:pPr>
            <a:r>
              <a:rPr lang="en-US" sz="8000">
                <a:solidFill>
                  <a:schemeClr val="dk1"/>
                </a:solidFill>
                <a:latin typeface="Times New Roman"/>
                <a:ea typeface="Times New Roman"/>
                <a:cs typeface="Times New Roman"/>
                <a:sym typeface="Times New Roman"/>
              </a:rPr>
              <a:t>Field Day</a:t>
            </a:r>
            <a:endParaRPr sz="8000">
              <a:solidFill>
                <a:schemeClr val="dk1"/>
              </a:solidFill>
              <a:latin typeface="Times New Roman"/>
              <a:ea typeface="Times New Roman"/>
              <a:cs typeface="Times New Roman"/>
              <a:sym typeface="Times New Roman"/>
            </a:endParaRPr>
          </a:p>
          <a:p>
            <a:pPr indent="-444500" lvl="0" marL="558800" rtl="0" algn="l">
              <a:lnSpc>
                <a:spcPct val="90000"/>
              </a:lnSpc>
              <a:spcBef>
                <a:spcPts val="0"/>
              </a:spcBef>
              <a:spcAft>
                <a:spcPts val="0"/>
              </a:spcAft>
              <a:buClr>
                <a:schemeClr val="dk1"/>
              </a:buClr>
              <a:buSzPct val="100000"/>
              <a:buFont typeface="Times New Roman"/>
              <a:buChar char="★"/>
            </a:pPr>
            <a:r>
              <a:rPr lang="en-US" sz="8000">
                <a:solidFill>
                  <a:schemeClr val="dk1"/>
                </a:solidFill>
                <a:latin typeface="Times New Roman"/>
                <a:ea typeface="Times New Roman"/>
                <a:cs typeface="Times New Roman"/>
                <a:sym typeface="Times New Roman"/>
              </a:rPr>
              <a:t>Sports Days </a:t>
            </a:r>
            <a:endParaRPr b="1" sz="4300">
              <a:solidFill>
                <a:schemeClr val="dk1"/>
              </a:solidFill>
              <a:latin typeface="Calibri"/>
              <a:ea typeface="Calibri"/>
              <a:cs typeface="Calibri"/>
              <a:sym typeface="Calibri"/>
            </a:endParaRPr>
          </a:p>
        </p:txBody>
      </p:sp>
      <p:sp>
        <p:nvSpPr>
          <p:cNvPr id="177" name="Google Shape;177;g5a5cd4e2162652c4_0"/>
          <p:cNvSpPr txBox="1"/>
          <p:nvPr>
            <p:ph type="title"/>
          </p:nvPr>
        </p:nvSpPr>
        <p:spPr>
          <a:xfrm>
            <a:off x="229709" y="-12"/>
            <a:ext cx="9660900" cy="152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sz="3200"/>
              <a:t>Recruiting </a:t>
            </a:r>
            <a:endParaRPr sz="3200"/>
          </a:p>
        </p:txBody>
      </p:sp>
      <p:pic>
        <p:nvPicPr>
          <p:cNvPr id="178" name="Google Shape;178;g5a5cd4e2162652c4_0"/>
          <p:cNvPicPr preferRelativeResize="0"/>
          <p:nvPr/>
        </p:nvPicPr>
        <p:blipFill rotWithShape="1">
          <a:blip r:embed="rId3">
            <a:alphaModFix/>
          </a:blip>
          <a:srcRect b="0" l="0" r="0" t="0"/>
          <a:stretch/>
        </p:blipFill>
        <p:spPr>
          <a:xfrm>
            <a:off x="4234887" y="1509923"/>
            <a:ext cx="5885411" cy="5887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a361ac370eca648_0"/>
          <p:cNvSpPr txBox="1"/>
          <p:nvPr>
            <p:ph idx="1" type="body"/>
          </p:nvPr>
        </p:nvSpPr>
        <p:spPr>
          <a:xfrm>
            <a:off x="695772" y="2020443"/>
            <a:ext cx="8728800" cy="4815600"/>
          </a:xfrm>
          <a:prstGeom prst="rect">
            <a:avLst/>
          </a:prstGeom>
        </p:spPr>
        <p:txBody>
          <a:bodyPr anchorCtr="0" anchor="t" bIns="45700" lIns="91425" spcFirstLastPara="1" rIns="91425" wrap="square" tIns="45700">
            <a:normAutofit/>
          </a:bodyPr>
          <a:lstStyle/>
          <a:p>
            <a:pPr indent="0" lvl="0" marL="0" rtl="0" algn="l">
              <a:spcBef>
                <a:spcPts val="1107"/>
              </a:spcBef>
              <a:spcAft>
                <a:spcPts val="0"/>
              </a:spcAft>
              <a:buNone/>
            </a:pPr>
            <a:r>
              <a:rPr lang="en-US"/>
              <a:t>Cadets in groups of 2-4 are </a:t>
            </a:r>
            <a:r>
              <a:rPr lang="en-US"/>
              <a:t>recruiting during A and B lunches. We greatly need help doing so!</a:t>
            </a:r>
            <a:endParaRPr/>
          </a:p>
          <a:p>
            <a:pPr indent="0" lvl="0" marL="0" rtl="0" algn="l">
              <a:spcBef>
                <a:spcPts val="1107"/>
              </a:spcBef>
              <a:spcAft>
                <a:spcPts val="0"/>
              </a:spcAft>
              <a:buNone/>
            </a:pPr>
            <a:r>
              <a:t/>
            </a:r>
            <a:endParaRPr/>
          </a:p>
          <a:p>
            <a:pPr indent="0" lvl="0" marL="0" rtl="0" algn="l">
              <a:spcBef>
                <a:spcPts val="1107"/>
              </a:spcBef>
              <a:spcAft>
                <a:spcPts val="0"/>
              </a:spcAft>
              <a:buNone/>
            </a:pPr>
            <a:r>
              <a:rPr lang="en-US"/>
              <a:t>If you would like to help, please contact </a:t>
            </a:r>
            <a:r>
              <a:rPr b="1" lang="en-US"/>
              <a:t>C/ Tolbert at 407-259-7171 (B Lunch)</a:t>
            </a:r>
            <a:r>
              <a:rPr lang="en-US"/>
              <a:t> or </a:t>
            </a:r>
            <a:r>
              <a:rPr b="1" lang="en-US"/>
              <a:t>C/ Motta at 407-202-9362 (A Lunch)</a:t>
            </a:r>
            <a:r>
              <a:rPr lang="en-US"/>
              <a:t> for more information.</a:t>
            </a:r>
            <a:endParaRPr/>
          </a:p>
        </p:txBody>
      </p:sp>
      <p:sp>
        <p:nvSpPr>
          <p:cNvPr id="185" name="Google Shape;185;g2a361ac370eca648_0"/>
          <p:cNvSpPr txBox="1"/>
          <p:nvPr>
            <p:ph type="title"/>
          </p:nvPr>
        </p:nvSpPr>
        <p:spPr>
          <a:xfrm>
            <a:off x="695772" y="374073"/>
            <a:ext cx="8728800" cy="1036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Recruiting (Contd..)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1e856dce930_1_118"/>
          <p:cNvSpPr txBox="1"/>
          <p:nvPr>
            <p:ph idx="1" type="body"/>
          </p:nvPr>
        </p:nvSpPr>
        <p:spPr>
          <a:xfrm>
            <a:off x="384975" y="1742382"/>
            <a:ext cx="8728800" cy="2592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7"/>
              </a:spcBef>
              <a:spcAft>
                <a:spcPts val="0"/>
              </a:spcAft>
              <a:buClr>
                <a:schemeClr val="dk1"/>
              </a:buClr>
              <a:buSzPts val="1100"/>
              <a:buFont typeface="Arial"/>
              <a:buNone/>
            </a:pPr>
            <a:r>
              <a:rPr lang="en-US" sz="2800">
                <a:latin typeface="Roboto"/>
                <a:ea typeface="Roboto"/>
                <a:cs typeface="Roboto"/>
                <a:sym typeface="Roboto"/>
              </a:rPr>
              <a:t>Kitty Hawk meeting </a:t>
            </a:r>
            <a:r>
              <a:rPr b="1" lang="en-US" sz="2800">
                <a:solidFill>
                  <a:srgbClr val="FF0000"/>
                </a:solidFill>
                <a:latin typeface="Roboto"/>
                <a:ea typeface="Roboto"/>
                <a:cs typeface="Roboto"/>
                <a:sym typeface="Roboto"/>
              </a:rPr>
              <a:t>TODAY</a:t>
            </a:r>
            <a:r>
              <a:rPr lang="en-US" sz="2800">
                <a:latin typeface="Roboto"/>
                <a:ea typeface="Roboto"/>
                <a:cs typeface="Roboto"/>
                <a:sym typeface="Roboto"/>
              </a:rPr>
              <a:t> 5 October 1730-1830 on </a:t>
            </a:r>
            <a:r>
              <a:rPr b="1" lang="en-US" sz="2800">
                <a:solidFill>
                  <a:srgbClr val="FF0000"/>
                </a:solidFill>
                <a:latin typeface="Roboto"/>
                <a:ea typeface="Roboto"/>
                <a:cs typeface="Roboto"/>
                <a:sym typeface="Roboto"/>
              </a:rPr>
              <a:t>MICROSOFT TEAMS!</a:t>
            </a:r>
            <a:endParaRPr b="1" sz="2800">
              <a:solidFill>
                <a:srgbClr val="FF0000"/>
              </a:solidFill>
              <a:latin typeface="Roboto"/>
              <a:ea typeface="Roboto"/>
              <a:cs typeface="Roboto"/>
              <a:sym typeface="Roboto"/>
            </a:endParaRPr>
          </a:p>
          <a:p>
            <a:pPr indent="0" lvl="0" marL="0" rtl="0" algn="l">
              <a:lnSpc>
                <a:spcPct val="90000"/>
              </a:lnSpc>
              <a:spcBef>
                <a:spcPts val="1107"/>
              </a:spcBef>
              <a:spcAft>
                <a:spcPts val="0"/>
              </a:spcAft>
              <a:buClr>
                <a:schemeClr val="dk1"/>
              </a:buClr>
              <a:buSzPts val="1100"/>
              <a:buFont typeface="Arial"/>
              <a:buNone/>
            </a:pPr>
            <a:r>
              <a:t/>
            </a:r>
            <a:endParaRPr/>
          </a:p>
          <a:p>
            <a:pPr indent="0" lvl="0" marL="0" rtl="0" algn="l">
              <a:lnSpc>
                <a:spcPct val="90000"/>
              </a:lnSpc>
              <a:spcBef>
                <a:spcPts val="1107"/>
              </a:spcBef>
              <a:spcAft>
                <a:spcPts val="0"/>
              </a:spcAft>
              <a:buSzPts val="1800"/>
              <a:buNone/>
            </a:pPr>
            <a:r>
              <a:t/>
            </a:r>
            <a:endParaRPr/>
          </a:p>
        </p:txBody>
      </p:sp>
      <p:sp>
        <p:nvSpPr>
          <p:cNvPr id="192" name="Google Shape;192;g1e856dce930_1_118"/>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Kitty Hawk Honor Society Meeting</a:t>
            </a:r>
            <a:endParaRPr/>
          </a:p>
        </p:txBody>
      </p:sp>
      <p:sp>
        <p:nvSpPr>
          <p:cNvPr id="193" name="Google Shape;193;g1e856dce930_1_118"/>
          <p:cNvSpPr txBox="1"/>
          <p:nvPr/>
        </p:nvSpPr>
        <p:spPr>
          <a:xfrm>
            <a:off x="179925" y="5954100"/>
            <a:ext cx="9519900" cy="117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Roboto"/>
                <a:ea typeface="Roboto"/>
                <a:cs typeface="Roboto"/>
                <a:sym typeface="Roboto"/>
              </a:rPr>
              <a:t>For any further details, please contact C/ 2nd Lt. Sara Mattox at </a:t>
            </a:r>
            <a:r>
              <a:rPr b="1" i="0" lang="en-US" sz="2600" u="sng" cap="none" strike="noStrike">
                <a:solidFill>
                  <a:srgbClr val="000000"/>
                </a:solidFill>
                <a:latin typeface="Roboto"/>
                <a:ea typeface="Roboto"/>
                <a:cs typeface="Roboto"/>
                <a:sym typeface="Roboto"/>
              </a:rPr>
              <a:t>(407) 242-3829</a:t>
            </a:r>
            <a:r>
              <a:rPr b="0" i="0" lang="en-US" sz="2600" u="none" cap="none" strike="noStrike">
                <a:solidFill>
                  <a:srgbClr val="000000"/>
                </a:solidFill>
                <a:latin typeface="Roboto"/>
                <a:ea typeface="Roboto"/>
                <a:cs typeface="Roboto"/>
                <a:sym typeface="Roboto"/>
              </a:rPr>
              <a:t> or </a:t>
            </a:r>
            <a:r>
              <a:rPr b="1" i="0" lang="en-US" sz="2600" u="sng" cap="none" strike="noStrike">
                <a:solidFill>
                  <a:srgbClr val="000000"/>
                </a:solidFill>
                <a:latin typeface="Roboto"/>
                <a:ea typeface="Roboto"/>
                <a:cs typeface="Roboto"/>
                <a:sym typeface="Roboto"/>
              </a:rPr>
              <a:t>4804154679@students.ocps.net</a:t>
            </a:r>
            <a:endParaRPr b="1" i="0" sz="2600" u="sng" cap="none" strike="noStrike">
              <a:solidFill>
                <a:srgbClr val="000000"/>
              </a:solidFill>
              <a:latin typeface="Roboto"/>
              <a:ea typeface="Roboto"/>
              <a:cs typeface="Roboto"/>
              <a:sym typeface="Roboto"/>
            </a:endParaRPr>
          </a:p>
        </p:txBody>
      </p:sp>
      <p:pic>
        <p:nvPicPr>
          <p:cNvPr id="194" name="Google Shape;194;g1e856dce930_1_118"/>
          <p:cNvPicPr preferRelativeResize="0"/>
          <p:nvPr/>
        </p:nvPicPr>
        <p:blipFill rotWithShape="1">
          <a:blip r:embed="rId3">
            <a:alphaModFix/>
          </a:blip>
          <a:srcRect b="0" l="0" r="0" t="0"/>
          <a:stretch/>
        </p:blipFill>
        <p:spPr>
          <a:xfrm>
            <a:off x="6275314" y="2941611"/>
            <a:ext cx="3695419" cy="22702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86ece048e0_0_0"/>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4000">
                <a:solidFill>
                  <a:srgbClr val="002060"/>
                </a:solidFill>
                <a:latin typeface="Arial"/>
                <a:ea typeface="Arial"/>
                <a:cs typeface="Arial"/>
                <a:sym typeface="Arial"/>
              </a:rPr>
              <a:t>Athletic Clearance</a:t>
            </a:r>
            <a:endParaRPr b="1" sz="4000">
              <a:solidFill>
                <a:srgbClr val="002060"/>
              </a:solidFill>
              <a:latin typeface="Arial"/>
              <a:ea typeface="Arial"/>
              <a:cs typeface="Arial"/>
              <a:sym typeface="Arial"/>
            </a:endParaRPr>
          </a:p>
        </p:txBody>
      </p:sp>
      <p:sp>
        <p:nvSpPr>
          <p:cNvPr id="201" name="Google Shape;201;g286ece048e0_0_0"/>
          <p:cNvSpPr txBox="1"/>
          <p:nvPr>
            <p:ph idx="1" type="body"/>
          </p:nvPr>
        </p:nvSpPr>
        <p:spPr>
          <a:xfrm>
            <a:off x="-25" y="172593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900">
                <a:latin typeface="Roboto"/>
                <a:ea typeface="Roboto"/>
                <a:cs typeface="Roboto"/>
                <a:sym typeface="Roboto"/>
              </a:rPr>
              <a:t>These Cadets below are missing the Athletic Clearance:</a:t>
            </a:r>
            <a:endParaRPr b="1" sz="2900">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Aguilar - Bravo					Mezime - Delta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Bermudez - Alpha				Osoria - Charlie</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Ceballos - Charlie				Palacios - Foxtrot</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Damuth - Alpha					Parboo - 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DeSilva - Charlie				Pokras - Delta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Doyle - Alpha					Rosario - Delta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Hibbert - Foxtrot				Vazquez - Charlie</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Madera - Bravo					Weidner - Alpha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b="1" lang="en-US" sz="3800" u="sng">
                <a:solidFill>
                  <a:srgbClr val="1155CC"/>
                </a:solidFill>
                <a:highlight>
                  <a:srgbClr val="FFFFFF"/>
                </a:highlight>
                <a:latin typeface="Roboto"/>
                <a:ea typeface="Roboto"/>
                <a:cs typeface="Roboto"/>
                <a:sym typeface="Roboto"/>
                <a:hlinkClick r:id="rId3">
                  <a:extLst>
                    <a:ext uri="{A12FA001-AC4F-418D-AE19-62706E023703}">
                      <ahyp:hlinkClr val="tx"/>
                    </a:ext>
                  </a:extLst>
                </a:hlinkClick>
              </a:rPr>
              <a:t>https://athleticclearance.fhsaahome.org/</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28842553827_0_126"/>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4000">
                <a:solidFill>
                  <a:srgbClr val="002060"/>
                </a:solidFill>
                <a:latin typeface="Arial"/>
                <a:ea typeface="Arial"/>
                <a:cs typeface="Arial"/>
                <a:sym typeface="Arial"/>
              </a:rPr>
              <a:t>PT Makeups</a:t>
            </a:r>
            <a:endParaRPr b="1" sz="4000">
              <a:solidFill>
                <a:srgbClr val="002060"/>
              </a:solidFill>
              <a:latin typeface="Arial"/>
              <a:ea typeface="Arial"/>
              <a:cs typeface="Arial"/>
              <a:sym typeface="Arial"/>
            </a:endParaRPr>
          </a:p>
        </p:txBody>
      </p:sp>
      <p:sp>
        <p:nvSpPr>
          <p:cNvPr id="208" name="Google Shape;208;g28842553827_0_126"/>
          <p:cNvSpPr txBox="1"/>
          <p:nvPr>
            <p:ph idx="1" type="body"/>
          </p:nvPr>
        </p:nvSpPr>
        <p:spPr>
          <a:xfrm>
            <a:off x="-25" y="172593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38000"/>
              </a:lnSpc>
              <a:spcBef>
                <a:spcPts val="0"/>
              </a:spcBef>
              <a:spcAft>
                <a:spcPts val="0"/>
              </a:spcAft>
              <a:buClr>
                <a:schemeClr val="dk1"/>
              </a:buClr>
              <a:buSzPts val="1100"/>
              <a:buFont typeface="Arial"/>
              <a:buNone/>
            </a:pPr>
            <a:r>
              <a:rPr lang="en-US" sz="2900">
                <a:latin typeface="Arial"/>
                <a:ea typeface="Arial"/>
                <a:cs typeface="Arial"/>
                <a:sym typeface="Arial"/>
              </a:rPr>
              <a:t>Sign up here for the PT makeups or on Canvas</a:t>
            </a:r>
            <a:endParaRPr sz="2900">
              <a:latin typeface="Arial"/>
              <a:ea typeface="Arial"/>
              <a:cs typeface="Arial"/>
              <a:sym typeface="Arial"/>
            </a:endParaRPr>
          </a:p>
          <a:p>
            <a:pPr indent="0" lvl="0" marL="0" rtl="0" algn="l">
              <a:lnSpc>
                <a:spcPct val="138000"/>
              </a:lnSpc>
              <a:spcBef>
                <a:spcPts val="0"/>
              </a:spcBef>
              <a:spcAft>
                <a:spcPts val="0"/>
              </a:spcAft>
              <a:buNone/>
            </a:pPr>
            <a:r>
              <a:rPr b="1" lang="en-US" sz="2900" u="sng">
                <a:solidFill>
                  <a:schemeClr val="hlink"/>
                </a:solidFill>
                <a:highlight>
                  <a:schemeClr val="lt1"/>
                </a:highlight>
                <a:latin typeface="Arial"/>
                <a:ea typeface="Arial"/>
                <a:cs typeface="Arial"/>
                <a:sym typeface="Arial"/>
                <a:hlinkClick r:id="rId3"/>
              </a:rPr>
              <a:t>https://tinyurl.com/PT2324</a:t>
            </a:r>
            <a:r>
              <a:rPr b="1" lang="en-US" sz="2900">
                <a:highlight>
                  <a:schemeClr val="lt1"/>
                </a:highlight>
                <a:latin typeface="Arial"/>
                <a:ea typeface="Arial"/>
                <a:cs typeface="Arial"/>
                <a:sym typeface="Arial"/>
              </a:rPr>
              <a:t> </a:t>
            </a:r>
            <a:endParaRPr b="1" sz="2900">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t/>
            </a:r>
            <a:endParaRPr sz="2900">
              <a:latin typeface="Arial"/>
              <a:ea typeface="Arial"/>
              <a:cs typeface="Arial"/>
              <a:sym typeface="Arial"/>
            </a:endParaRPr>
          </a:p>
          <a:p>
            <a:pPr indent="0" lvl="0" marL="0" rtl="0" algn="l">
              <a:lnSpc>
                <a:spcPct val="100000"/>
              </a:lnSpc>
              <a:spcBef>
                <a:spcPts val="0"/>
              </a:spcBef>
              <a:spcAft>
                <a:spcPts val="0"/>
              </a:spcAft>
              <a:buNone/>
            </a:pPr>
            <a:r>
              <a:t/>
            </a:r>
            <a:endParaRPr sz="2900">
              <a:latin typeface="Arial"/>
              <a:ea typeface="Arial"/>
              <a:cs typeface="Arial"/>
              <a:sym typeface="Arial"/>
            </a:endParaRPr>
          </a:p>
          <a:p>
            <a:pPr indent="0" lvl="0" marL="0" rtl="0" algn="l">
              <a:lnSpc>
                <a:spcPct val="100000"/>
              </a:lnSpc>
              <a:spcBef>
                <a:spcPts val="0"/>
              </a:spcBef>
              <a:spcAft>
                <a:spcPts val="0"/>
              </a:spcAft>
              <a:buNone/>
            </a:pPr>
            <a:r>
              <a:t/>
            </a:r>
            <a:endParaRPr sz="2900">
              <a:latin typeface="Arial"/>
              <a:ea typeface="Arial"/>
              <a:cs typeface="Arial"/>
              <a:sym typeface="Arial"/>
            </a:endParaRPr>
          </a:p>
          <a:p>
            <a:pPr indent="0" lvl="0" marL="0" rtl="0" algn="l">
              <a:lnSpc>
                <a:spcPct val="100000"/>
              </a:lnSpc>
              <a:spcBef>
                <a:spcPts val="0"/>
              </a:spcBef>
              <a:spcAft>
                <a:spcPts val="0"/>
              </a:spcAft>
              <a:buNone/>
            </a:pPr>
            <a:r>
              <a:t/>
            </a:r>
            <a:endParaRPr sz="2900">
              <a:latin typeface="Arial"/>
              <a:ea typeface="Arial"/>
              <a:cs typeface="Arial"/>
              <a:sym typeface="Arial"/>
            </a:endParaRPr>
          </a:p>
          <a:p>
            <a:pPr indent="0" lvl="0" marL="0" rtl="0" algn="l">
              <a:lnSpc>
                <a:spcPct val="100000"/>
              </a:lnSpc>
              <a:spcBef>
                <a:spcPts val="0"/>
              </a:spcBef>
              <a:spcAft>
                <a:spcPts val="0"/>
              </a:spcAft>
              <a:buNone/>
            </a:pPr>
            <a:r>
              <a:t/>
            </a:r>
            <a:endParaRPr sz="2900">
              <a:latin typeface="Arial"/>
              <a:ea typeface="Arial"/>
              <a:cs typeface="Arial"/>
              <a:sym typeface="Arial"/>
            </a:endParaRPr>
          </a:p>
          <a:p>
            <a:pPr indent="0" lvl="0" marL="0" rtl="0" algn="l">
              <a:lnSpc>
                <a:spcPct val="100000"/>
              </a:lnSpc>
              <a:spcBef>
                <a:spcPts val="0"/>
              </a:spcBef>
              <a:spcAft>
                <a:spcPts val="0"/>
              </a:spcAft>
              <a:buNone/>
            </a:pPr>
            <a:r>
              <a:rPr lang="en-US" sz="2900">
                <a:highlight>
                  <a:srgbClr val="FFFF00"/>
                </a:highlight>
                <a:latin typeface="Arial"/>
                <a:ea typeface="Arial"/>
                <a:cs typeface="Arial"/>
                <a:sym typeface="Arial"/>
              </a:rPr>
              <a:t>For any questions, comments or concerns contact  </a:t>
            </a:r>
            <a:endParaRPr sz="2900">
              <a:highlight>
                <a:srgbClr val="FFFF00"/>
              </a:highlight>
              <a:latin typeface="Arial"/>
              <a:ea typeface="Arial"/>
              <a:cs typeface="Arial"/>
              <a:sym typeface="Arial"/>
            </a:endParaRPr>
          </a:p>
          <a:p>
            <a:pPr indent="0" lvl="0" marL="0" rtl="0" algn="l">
              <a:lnSpc>
                <a:spcPct val="100000"/>
              </a:lnSpc>
              <a:spcBef>
                <a:spcPts val="0"/>
              </a:spcBef>
              <a:spcAft>
                <a:spcPts val="0"/>
              </a:spcAft>
              <a:buNone/>
            </a:pPr>
            <a:r>
              <a:rPr b="1" lang="en-US" sz="2900">
                <a:latin typeface="Arial"/>
                <a:ea typeface="Arial"/>
                <a:cs typeface="Arial"/>
                <a:sym typeface="Arial"/>
              </a:rPr>
              <a:t>C/SSgt Michael Romeu @</a:t>
            </a:r>
            <a:r>
              <a:rPr b="1" lang="en-US" sz="2900" u="sng">
                <a:solidFill>
                  <a:schemeClr val="hlink"/>
                </a:solidFill>
                <a:latin typeface="Arial"/>
                <a:ea typeface="Arial"/>
                <a:cs typeface="Arial"/>
                <a:sym typeface="Arial"/>
                <a:hlinkClick r:id="rId4"/>
              </a:rPr>
              <a:t>4804278080@students.ocps.net</a:t>
            </a:r>
            <a:r>
              <a:rPr b="1" lang="en-US" sz="2900">
                <a:latin typeface="Arial"/>
                <a:ea typeface="Arial"/>
                <a:cs typeface="Arial"/>
                <a:sym typeface="Arial"/>
              </a:rPr>
              <a:t> and 407-790-9996</a:t>
            </a:r>
            <a:endParaRPr b="1" sz="2900">
              <a:latin typeface="Arial"/>
              <a:ea typeface="Arial"/>
              <a:cs typeface="Arial"/>
              <a:sym typeface="Arial"/>
            </a:endParaRPr>
          </a:p>
          <a:p>
            <a:pPr indent="0" lvl="0" marL="0" rtl="0" algn="l">
              <a:lnSpc>
                <a:spcPct val="100000"/>
              </a:lnSpc>
              <a:spcBef>
                <a:spcPts val="0"/>
              </a:spcBef>
              <a:spcAft>
                <a:spcPts val="0"/>
              </a:spcAft>
              <a:buNone/>
            </a:pPr>
            <a:r>
              <a:t/>
            </a:r>
            <a:endParaRPr sz="2900">
              <a:latin typeface="Arial"/>
              <a:ea typeface="Arial"/>
              <a:cs typeface="Arial"/>
              <a:sym typeface="Arial"/>
            </a:endParaRPr>
          </a:p>
        </p:txBody>
      </p:sp>
      <p:sp>
        <p:nvSpPr>
          <p:cNvPr id="209" name="Google Shape;209;g28842553827_0_126"/>
          <p:cNvSpPr txBox="1"/>
          <p:nvPr/>
        </p:nvSpPr>
        <p:spPr>
          <a:xfrm>
            <a:off x="0" y="3050925"/>
            <a:ext cx="6788400" cy="197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900">
                <a:solidFill>
                  <a:schemeClr val="dk1"/>
                </a:solidFill>
              </a:rPr>
              <a:t>Meet at the 900 building in PT gear by 1430. </a:t>
            </a:r>
            <a:r>
              <a:rPr b="1" lang="en-US" sz="2900">
                <a:solidFill>
                  <a:schemeClr val="dk1"/>
                </a:solidFill>
              </a:rPr>
              <a:t>I won't wait for you, Be on time</a:t>
            </a:r>
            <a:endParaRPr sz="2900">
              <a:solidFill>
                <a:schemeClr val="dk1"/>
              </a:solidFill>
            </a:endParaRPr>
          </a:p>
          <a:p>
            <a:pPr indent="0" lvl="0" marL="0" rtl="0" algn="ctr">
              <a:spcBef>
                <a:spcPts val="0"/>
              </a:spcBef>
              <a:spcAft>
                <a:spcPts val="0"/>
              </a:spcAft>
              <a:buClr>
                <a:schemeClr val="dk1"/>
              </a:buClr>
              <a:buSzPts val="1100"/>
              <a:buFont typeface="Arial"/>
              <a:buNone/>
            </a:pPr>
            <a:r>
              <a:rPr b="1" lang="en-US" sz="2900">
                <a:solidFill>
                  <a:srgbClr val="FF0000"/>
                </a:solidFill>
              </a:rPr>
              <a:t>Thursday’s Only, Contact me if this does not work for you</a:t>
            </a:r>
            <a:endParaRPr>
              <a:latin typeface="Calibri"/>
              <a:ea typeface="Calibri"/>
              <a:cs typeface="Calibri"/>
              <a:sym typeface="Calibri"/>
            </a:endParaRPr>
          </a:p>
        </p:txBody>
      </p:sp>
      <p:pic>
        <p:nvPicPr>
          <p:cNvPr id="210" name="Google Shape;210;g28842553827_0_126"/>
          <p:cNvPicPr preferRelativeResize="0"/>
          <p:nvPr/>
        </p:nvPicPr>
        <p:blipFill rotWithShape="1">
          <a:blip r:embed="rId5">
            <a:alphaModFix/>
          </a:blip>
          <a:srcRect b="0" l="0" r="0" t="0"/>
          <a:stretch/>
        </p:blipFill>
        <p:spPr>
          <a:xfrm>
            <a:off x="6679475" y="2442512"/>
            <a:ext cx="2703226" cy="27032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b55438bef77a795_0"/>
          <p:cNvSpPr txBox="1"/>
          <p:nvPr>
            <p:ph idx="1" type="body"/>
          </p:nvPr>
        </p:nvSpPr>
        <p:spPr>
          <a:xfrm>
            <a:off x="176723" y="4640864"/>
            <a:ext cx="6859200" cy="1347000"/>
          </a:xfrm>
          <a:prstGeom prst="rect">
            <a:avLst/>
          </a:prstGeom>
          <a:noFill/>
          <a:ln>
            <a:noFill/>
          </a:ln>
        </p:spPr>
        <p:txBody>
          <a:bodyPr anchorCtr="0" anchor="t" bIns="42025" lIns="84150" spcFirstLastPara="1" rIns="84150" wrap="square" tIns="42025">
            <a:normAutofit fontScale="85000" lnSpcReduction="10000"/>
          </a:bodyPr>
          <a:lstStyle/>
          <a:p>
            <a:pPr indent="0" lvl="0" marL="0" rtl="0" algn="l">
              <a:lnSpc>
                <a:spcPct val="80000"/>
              </a:lnSpc>
              <a:spcBef>
                <a:spcPts val="900"/>
              </a:spcBef>
              <a:spcAft>
                <a:spcPts val="0"/>
              </a:spcAft>
              <a:buClr>
                <a:schemeClr val="dk1"/>
              </a:buClr>
              <a:buSzPct val="50000"/>
              <a:buFont typeface="Arial"/>
              <a:buNone/>
            </a:pPr>
            <a:r>
              <a:t/>
            </a:r>
            <a:endParaRPr sz="2200">
              <a:latin typeface="Arial"/>
              <a:ea typeface="Arial"/>
              <a:cs typeface="Arial"/>
              <a:sym typeface="Arial"/>
            </a:endParaRPr>
          </a:p>
          <a:p>
            <a:pPr indent="0" lvl="0" marL="0" rtl="0" algn="l">
              <a:lnSpc>
                <a:spcPct val="80000"/>
              </a:lnSpc>
              <a:spcBef>
                <a:spcPts val="900"/>
              </a:spcBef>
              <a:spcAft>
                <a:spcPts val="0"/>
              </a:spcAft>
              <a:buClr>
                <a:schemeClr val="dk1"/>
              </a:buClr>
              <a:buSzPct val="47826"/>
              <a:buFont typeface="Arial"/>
              <a:buNone/>
            </a:pPr>
            <a:r>
              <a:rPr lang="en-US" sz="2300">
                <a:latin typeface="Arial"/>
                <a:ea typeface="Arial"/>
                <a:cs typeface="Arial"/>
                <a:sym typeface="Arial"/>
              </a:rPr>
              <a:t>Please sign up here as well as the paper sign up sheet in </a:t>
            </a:r>
            <a:endParaRPr sz="2300">
              <a:latin typeface="Arial"/>
              <a:ea typeface="Arial"/>
              <a:cs typeface="Arial"/>
              <a:sym typeface="Arial"/>
            </a:endParaRPr>
          </a:p>
          <a:p>
            <a:pPr indent="0" lvl="0" marL="0" rtl="0" algn="l">
              <a:lnSpc>
                <a:spcPct val="80000"/>
              </a:lnSpc>
              <a:spcBef>
                <a:spcPts val="900"/>
              </a:spcBef>
              <a:spcAft>
                <a:spcPts val="0"/>
              </a:spcAft>
              <a:buClr>
                <a:schemeClr val="dk1"/>
              </a:buClr>
              <a:buSzPct val="47826"/>
              <a:buFont typeface="Arial"/>
              <a:buNone/>
            </a:pPr>
            <a:r>
              <a:rPr lang="en-US" sz="2300">
                <a:latin typeface="Arial"/>
                <a:ea typeface="Arial"/>
                <a:cs typeface="Arial"/>
                <a:sym typeface="Arial"/>
              </a:rPr>
              <a:t>class. </a:t>
            </a:r>
            <a:r>
              <a:rPr lang="en-US" sz="2300" u="sng">
                <a:solidFill>
                  <a:schemeClr val="hlink"/>
                </a:solidFill>
                <a:latin typeface="Arial"/>
                <a:ea typeface="Arial"/>
                <a:cs typeface="Arial"/>
                <a:sym typeface="Arial"/>
                <a:hlinkClick r:id="rId3"/>
              </a:rPr>
              <a:t>https://forms.gle/aiuoVF5ij9rz4EsG7</a:t>
            </a:r>
            <a:endParaRPr sz="2300">
              <a:latin typeface="Arial"/>
              <a:ea typeface="Arial"/>
              <a:cs typeface="Arial"/>
              <a:sym typeface="Arial"/>
            </a:endParaRPr>
          </a:p>
          <a:p>
            <a:pPr indent="0" lvl="0" marL="0" rtl="0" algn="l">
              <a:lnSpc>
                <a:spcPct val="80000"/>
              </a:lnSpc>
              <a:spcBef>
                <a:spcPts val="900"/>
              </a:spcBef>
              <a:spcAft>
                <a:spcPts val="0"/>
              </a:spcAft>
              <a:buClr>
                <a:schemeClr val="dk1"/>
              </a:buClr>
              <a:buSzPct val="47826"/>
              <a:buFont typeface="Arial"/>
              <a:buNone/>
            </a:pPr>
            <a:r>
              <a:t/>
            </a:r>
            <a:endParaRPr sz="2300">
              <a:latin typeface="Arial"/>
              <a:ea typeface="Arial"/>
              <a:cs typeface="Arial"/>
              <a:sym typeface="Arial"/>
            </a:endParaRPr>
          </a:p>
        </p:txBody>
      </p:sp>
      <p:sp>
        <p:nvSpPr>
          <p:cNvPr id="217" name="Google Shape;217;gb55438bef77a795_0"/>
          <p:cNvSpPr txBox="1"/>
          <p:nvPr>
            <p:ph type="title"/>
          </p:nvPr>
        </p:nvSpPr>
        <p:spPr>
          <a:xfrm>
            <a:off x="1718019" y="252948"/>
            <a:ext cx="6546900" cy="1036200"/>
          </a:xfrm>
          <a:prstGeom prst="rect">
            <a:avLst/>
          </a:prstGeom>
          <a:noFill/>
          <a:ln>
            <a:noFill/>
          </a:ln>
        </p:spPr>
        <p:txBody>
          <a:bodyPr anchorCtr="0" anchor="ctr" bIns="42025" lIns="84150" spcFirstLastPara="1" rIns="84150" wrap="square" tIns="42025">
            <a:normAutofit/>
          </a:bodyPr>
          <a:lstStyle/>
          <a:p>
            <a:pPr indent="0" lvl="0" marL="0" rtl="0" algn="ctr">
              <a:lnSpc>
                <a:spcPct val="90000"/>
              </a:lnSpc>
              <a:spcBef>
                <a:spcPts val="0"/>
              </a:spcBef>
              <a:spcAft>
                <a:spcPts val="0"/>
              </a:spcAft>
              <a:buClr>
                <a:srgbClr val="002060"/>
              </a:buClr>
              <a:buSzPts val="3900"/>
              <a:buFont typeface="Times New Roman"/>
              <a:buNone/>
            </a:pPr>
            <a:r>
              <a:rPr lang="en-US" sz="2700"/>
              <a:t>Special Olympics</a:t>
            </a:r>
            <a:endParaRPr sz="2700"/>
          </a:p>
          <a:p>
            <a:pPr indent="0" lvl="0" marL="0" rtl="0" algn="ctr">
              <a:lnSpc>
                <a:spcPct val="90000"/>
              </a:lnSpc>
              <a:spcBef>
                <a:spcPts val="0"/>
              </a:spcBef>
              <a:spcAft>
                <a:spcPts val="0"/>
              </a:spcAft>
              <a:buClr>
                <a:srgbClr val="002060"/>
              </a:buClr>
              <a:buSzPts val="3900"/>
              <a:buFont typeface="Times New Roman"/>
              <a:buNone/>
            </a:pPr>
            <a:r>
              <a:rPr lang="en-US" sz="2700"/>
              <a:t>Central Region Golf Competition</a:t>
            </a:r>
            <a:endParaRPr sz="2700"/>
          </a:p>
        </p:txBody>
      </p:sp>
      <p:sp>
        <p:nvSpPr>
          <p:cNvPr id="218" name="Google Shape;218;gb55438bef77a795_0"/>
          <p:cNvSpPr txBox="1"/>
          <p:nvPr/>
        </p:nvSpPr>
        <p:spPr>
          <a:xfrm>
            <a:off x="0" y="0"/>
            <a:ext cx="2490300" cy="524700"/>
          </a:xfrm>
          <a:prstGeom prst="rect">
            <a:avLst/>
          </a:prstGeom>
          <a:noFill/>
          <a:ln>
            <a:noFill/>
          </a:ln>
        </p:spPr>
        <p:txBody>
          <a:bodyPr anchorCtr="0" anchor="t" bIns="93125" lIns="93125" spcFirstLastPara="1" rIns="93125" wrap="square" tIns="931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500" u="none" cap="none" strike="noStrike">
              <a:solidFill>
                <a:srgbClr val="000000"/>
              </a:solidFill>
              <a:latin typeface="Arial"/>
              <a:ea typeface="Arial"/>
              <a:cs typeface="Arial"/>
              <a:sym typeface="Arial"/>
            </a:endParaRPr>
          </a:p>
        </p:txBody>
      </p:sp>
      <p:pic>
        <p:nvPicPr>
          <p:cNvPr id="219" name="Google Shape;219;gb55438bef77a795_0"/>
          <p:cNvPicPr preferRelativeResize="0"/>
          <p:nvPr/>
        </p:nvPicPr>
        <p:blipFill rotWithShape="1">
          <a:blip r:embed="rId4">
            <a:alphaModFix/>
          </a:blip>
          <a:srcRect b="0" l="4054" r="4219" t="4479"/>
          <a:stretch/>
        </p:blipFill>
        <p:spPr>
          <a:xfrm>
            <a:off x="8264925" y="2990823"/>
            <a:ext cx="1556075" cy="1650050"/>
          </a:xfrm>
          <a:prstGeom prst="rect">
            <a:avLst/>
          </a:prstGeom>
          <a:noFill/>
          <a:ln>
            <a:noFill/>
          </a:ln>
        </p:spPr>
      </p:pic>
      <p:sp>
        <p:nvSpPr>
          <p:cNvPr id="220" name="Google Shape;220;gb55438bef77a795_0"/>
          <p:cNvSpPr txBox="1"/>
          <p:nvPr/>
        </p:nvSpPr>
        <p:spPr>
          <a:xfrm>
            <a:off x="176723" y="2828127"/>
            <a:ext cx="6163800" cy="2120400"/>
          </a:xfrm>
          <a:prstGeom prst="rect">
            <a:avLst/>
          </a:prstGeom>
          <a:noFill/>
          <a:ln>
            <a:noFill/>
          </a:ln>
        </p:spPr>
        <p:txBody>
          <a:bodyPr anchorCtr="0" anchor="t" bIns="112425" lIns="112425" spcFirstLastPara="1" rIns="112425" wrap="square" tIns="112425">
            <a:noAutofit/>
          </a:bodyPr>
          <a:lstStyle/>
          <a:p>
            <a:pPr indent="0" lvl="0" marL="0" rtl="0" algn="l">
              <a:lnSpc>
                <a:spcPct val="80000"/>
              </a:lnSpc>
              <a:spcBef>
                <a:spcPts val="900"/>
              </a:spcBef>
              <a:spcAft>
                <a:spcPts val="0"/>
              </a:spcAft>
              <a:buClr>
                <a:schemeClr val="dk1"/>
              </a:buClr>
              <a:buSzPts val="1100"/>
              <a:buFont typeface="Arial"/>
              <a:buNone/>
            </a:pPr>
            <a:r>
              <a:rPr lang="en-US" sz="2000">
                <a:solidFill>
                  <a:schemeClr val="dk1"/>
                </a:solidFill>
              </a:rPr>
              <a:t>If you wish to participate in this event please sign up by October 12th so we can have the final headcount by October 13th.  Lunch will be provided by the special olympics team. It is recommended that you bring a hat, bug spray, water bottle, and sunscreen. Please wear combo 4 (PT gear) and closed toed shoes</a:t>
            </a:r>
            <a:endParaRPr sz="2000">
              <a:solidFill>
                <a:schemeClr val="dk1"/>
              </a:solidFill>
            </a:endParaRPr>
          </a:p>
        </p:txBody>
      </p:sp>
      <p:sp>
        <p:nvSpPr>
          <p:cNvPr id="221" name="Google Shape;221;gb55438bef77a795_0"/>
          <p:cNvSpPr txBox="1"/>
          <p:nvPr/>
        </p:nvSpPr>
        <p:spPr>
          <a:xfrm>
            <a:off x="176723" y="1645550"/>
            <a:ext cx="9629700" cy="910500"/>
          </a:xfrm>
          <a:prstGeom prst="rect">
            <a:avLst/>
          </a:prstGeom>
          <a:noFill/>
          <a:ln>
            <a:noFill/>
          </a:ln>
        </p:spPr>
        <p:txBody>
          <a:bodyPr anchorCtr="0" anchor="t" bIns="112425" lIns="112425" spcFirstLastPara="1" rIns="112425" wrap="square" tIns="112425">
            <a:noAutofit/>
          </a:bodyPr>
          <a:lstStyle/>
          <a:p>
            <a:pPr indent="0" lvl="0" marL="0" rtl="0" algn="l">
              <a:lnSpc>
                <a:spcPct val="90000"/>
              </a:lnSpc>
              <a:spcBef>
                <a:spcPts val="0"/>
              </a:spcBef>
              <a:spcAft>
                <a:spcPts val="0"/>
              </a:spcAft>
              <a:buClr>
                <a:schemeClr val="dk1"/>
              </a:buClr>
              <a:buSzPts val="1500"/>
              <a:buFont typeface="Arial"/>
              <a:buNone/>
            </a:pPr>
            <a:r>
              <a:rPr b="1" lang="en-US" sz="2000">
                <a:solidFill>
                  <a:srgbClr val="0E101A"/>
                </a:solidFill>
                <a:latin typeface="Calibri"/>
                <a:ea typeface="Calibri"/>
                <a:cs typeface="Calibri"/>
                <a:sym typeface="Calibri"/>
              </a:rPr>
              <a:t>Time: 0700 to 1330</a:t>
            </a:r>
            <a:endParaRPr b="1" sz="20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500"/>
              <a:buFont typeface="Arial"/>
              <a:buNone/>
            </a:pPr>
            <a:r>
              <a:rPr b="1" lang="en-US" sz="2000">
                <a:solidFill>
                  <a:srgbClr val="0E101A"/>
                </a:solidFill>
                <a:latin typeface="Calibri"/>
                <a:ea typeface="Calibri"/>
                <a:cs typeface="Calibri"/>
                <a:sym typeface="Calibri"/>
              </a:rPr>
              <a:t>Date: Sunday, October 22, 2023</a:t>
            </a:r>
            <a:endParaRPr b="1" sz="20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500"/>
              <a:buFont typeface="Arial"/>
              <a:buNone/>
            </a:pPr>
            <a:r>
              <a:rPr b="1" lang="en-US" sz="2000">
                <a:solidFill>
                  <a:schemeClr val="dk1"/>
                </a:solidFill>
                <a:latin typeface="Calibri"/>
                <a:ea typeface="Calibri"/>
                <a:cs typeface="Calibri"/>
                <a:sym typeface="Calibri"/>
              </a:rPr>
              <a:t>Where: Wedgefield Golf Club, 20550 Maxim Pkwy, Orlando, FL 32833 </a:t>
            </a:r>
            <a:endParaRPr sz="2200">
              <a:solidFill>
                <a:schemeClr val="dk1"/>
              </a:solidFill>
            </a:endParaRPr>
          </a:p>
          <a:p>
            <a:pPr indent="0" lvl="0" marL="0" rtl="0" algn="l">
              <a:spcBef>
                <a:spcPts val="0"/>
              </a:spcBef>
              <a:spcAft>
                <a:spcPts val="0"/>
              </a:spcAft>
              <a:buNone/>
            </a:pPr>
            <a:r>
              <a:t/>
            </a:r>
            <a:endParaRPr sz="1700">
              <a:latin typeface="Calibri"/>
              <a:ea typeface="Calibri"/>
              <a:cs typeface="Calibri"/>
              <a:sym typeface="Calibri"/>
            </a:endParaRPr>
          </a:p>
        </p:txBody>
      </p:sp>
      <p:sp>
        <p:nvSpPr>
          <p:cNvPr id="222" name="Google Shape;222;gb55438bef77a795_0"/>
          <p:cNvSpPr txBox="1"/>
          <p:nvPr/>
        </p:nvSpPr>
        <p:spPr>
          <a:xfrm>
            <a:off x="0" y="5987975"/>
            <a:ext cx="7396500" cy="1181400"/>
          </a:xfrm>
          <a:prstGeom prst="rect">
            <a:avLst/>
          </a:prstGeom>
          <a:noFill/>
          <a:ln>
            <a:noFill/>
          </a:ln>
        </p:spPr>
        <p:txBody>
          <a:bodyPr anchorCtr="0" anchor="t" bIns="112425" lIns="112425" spcFirstLastPara="1" rIns="112425" wrap="square" tIns="112425">
            <a:noAutofit/>
          </a:bodyPr>
          <a:lstStyle/>
          <a:p>
            <a:pPr indent="0" lvl="0" marL="0" rtl="0" algn="l">
              <a:lnSpc>
                <a:spcPct val="80000"/>
              </a:lnSpc>
              <a:spcBef>
                <a:spcPts val="900"/>
              </a:spcBef>
              <a:spcAft>
                <a:spcPts val="0"/>
              </a:spcAft>
              <a:buNone/>
            </a:pPr>
            <a:r>
              <a:rPr b="1" lang="en-US" sz="2000">
                <a:solidFill>
                  <a:schemeClr val="dk1"/>
                </a:solidFill>
              </a:rPr>
              <a:t>CIC needed for event</a:t>
            </a:r>
            <a:endParaRPr sz="2000">
              <a:solidFill>
                <a:schemeClr val="dk1"/>
              </a:solidFill>
            </a:endParaRPr>
          </a:p>
          <a:p>
            <a:pPr indent="0" lvl="0" marL="0" rtl="0" algn="l">
              <a:lnSpc>
                <a:spcPct val="80000"/>
              </a:lnSpc>
              <a:spcBef>
                <a:spcPts val="900"/>
              </a:spcBef>
              <a:spcAft>
                <a:spcPts val="0"/>
              </a:spcAft>
              <a:buClr>
                <a:schemeClr val="dk1"/>
              </a:buClr>
              <a:buSzPts val="1100"/>
              <a:buFont typeface="Arial"/>
              <a:buNone/>
            </a:pPr>
            <a:r>
              <a:rPr lang="en-US" sz="2000">
                <a:solidFill>
                  <a:schemeClr val="dk1"/>
                </a:solidFill>
              </a:rPr>
              <a:t>If you have any questions please contact C/ Vanessa Maloney @321-318-2929</a:t>
            </a:r>
            <a:endParaRPr sz="20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