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7589825" cx="10120300"/>
  <p:notesSz cx="6858000" cy="92964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ieXToU4wWVEPXruWs/RwH+B88N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4" name="Google Shape;224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a5cd4e2162652c4_0:notes"/>
          <p:cNvSpPr/>
          <p:nvPr>
            <p:ph idx="2" type="sldImg"/>
          </p:nvPr>
        </p:nvSpPr>
        <p:spPr>
          <a:xfrm>
            <a:off x="1112829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g5a5cd4e2162652c4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5a5cd4e2162652c4_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e856dce930_1_118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e856dce930_1_118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e856dce930_1_118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85990344f_0_169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e85990344f_0_16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e85990344f_0_169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85990344f_0_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e85990344f_0_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e85990344f_0_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86ece048e0_0_0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0" name="Google Shape;210;g286ece048e0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286ece048e0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9" name="Google Shape;29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" name="Google Shape;35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42" name="Google Shape;42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inyurl.com/GoldRope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thleticclearance.fhsaahome.org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Staff Sergeant Eliud Cruz-Garcia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f9758be2c3_0_26"/>
          <p:cNvSpPr txBox="1"/>
          <p:nvPr/>
        </p:nvSpPr>
        <p:spPr>
          <a:xfrm>
            <a:off x="7743675" y="608020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October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2023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f9758be2c3_0_26"/>
          <p:cNvSpPr txBox="1"/>
          <p:nvPr/>
        </p:nvSpPr>
        <p:spPr>
          <a:xfrm>
            <a:off x="2420846" y="6286009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f9758be2c3_0_26"/>
          <p:cNvSpPr txBox="1"/>
          <p:nvPr/>
        </p:nvSpPr>
        <p:spPr>
          <a:xfrm>
            <a:off x="4151475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9758be2c3_0_26"/>
          <p:cNvSpPr txBox="1"/>
          <p:nvPr/>
        </p:nvSpPr>
        <p:spPr>
          <a:xfrm>
            <a:off x="49867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f9758be2c3_0_26"/>
          <p:cNvSpPr txBox="1"/>
          <p:nvPr/>
        </p:nvSpPr>
        <p:spPr>
          <a:xfrm>
            <a:off x="59330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KHHS Meeting (10/5)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Recruiting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Gold, Orange, and PT Ropes</a:t>
            </a:r>
            <a:endParaRPr/>
          </a:p>
        </p:txBody>
      </p:sp>
      <p:sp>
        <p:nvSpPr>
          <p:cNvPr id="228" name="Google Shape;228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234" name="Google Shape;234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Cruz-Garcia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4804173126@students.ocps.net</a:t>
            </a:r>
            <a:endParaRPr b="1" i="0" sz="29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Cruz-Garcia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147" name="Google Shape;147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157" name="Google Shape;157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 (Acting):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f9758be2c3_0_339"/>
          <p:cNvSpPr txBox="1"/>
          <p:nvPr/>
        </p:nvSpPr>
        <p:spPr>
          <a:xfrm>
            <a:off x="3051124" y="2982075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0000"/>
                </a:solidFill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 </a:t>
            </a:r>
            <a:r>
              <a:rPr b="1" lang="en-US" sz="3200">
                <a:solidFill>
                  <a:srgbClr val="FF0000"/>
                </a:solidFill>
              </a:rPr>
              <a:t>David Allvin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f9758be2c3_0_339"/>
          <p:cNvSpPr txBox="1"/>
          <p:nvPr/>
        </p:nvSpPr>
        <p:spPr>
          <a:xfrm>
            <a:off x="2077024" y="5908675"/>
            <a:ext cx="9651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Major Aidan Bernhard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f9758be2c3_0_339"/>
          <p:cNvSpPr txBox="1"/>
          <p:nvPr/>
        </p:nvSpPr>
        <p:spPr>
          <a:xfrm>
            <a:off x="3691274" y="6417300"/>
            <a:ext cx="911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1st Lieutenant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Antonio Torre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a5cd4e2162652c4_0"/>
          <p:cNvSpPr txBox="1"/>
          <p:nvPr>
            <p:ph idx="1" type="body"/>
          </p:nvPr>
        </p:nvSpPr>
        <p:spPr>
          <a:xfrm>
            <a:off x="695771" y="1845551"/>
            <a:ext cx="3539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ct val="57692"/>
              <a:buNone/>
            </a:pPr>
            <a:r>
              <a:rPr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Possible Reasons:</a:t>
            </a:r>
            <a:endParaRPr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55880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★"/>
            </a:pPr>
            <a:r>
              <a:rPr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1st yr uniforms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★"/>
            </a:pPr>
            <a:r>
              <a:rPr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LDRs (Drill/Raiders)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★"/>
            </a:pPr>
            <a:r>
              <a:rPr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Scholarships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★"/>
            </a:pPr>
            <a:r>
              <a:rPr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 Force Ball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★"/>
            </a:pPr>
            <a:r>
              <a:rPr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Service hrs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★"/>
            </a:pPr>
            <a:r>
              <a:rPr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Picnic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★"/>
            </a:pPr>
            <a:r>
              <a:rPr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Field Day</a:t>
            </a:r>
            <a:endParaRPr sz="8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450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★"/>
            </a:pPr>
            <a:r>
              <a:rPr lang="en-US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Sports Days </a:t>
            </a:r>
            <a:endParaRPr b="1"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5a5cd4e2162652c4_0"/>
          <p:cNvSpPr txBox="1"/>
          <p:nvPr>
            <p:ph type="title"/>
          </p:nvPr>
        </p:nvSpPr>
        <p:spPr>
          <a:xfrm>
            <a:off x="229709" y="-12"/>
            <a:ext cx="96609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/>
              <a:t>Recruiting </a:t>
            </a:r>
            <a:endParaRPr sz="3200"/>
          </a:p>
        </p:txBody>
      </p:sp>
      <p:pic>
        <p:nvPicPr>
          <p:cNvPr id="178" name="Google Shape;178;g5a5cd4e2162652c4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887" y="1509923"/>
            <a:ext cx="5885411" cy="588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e856dce930_1_118"/>
          <p:cNvSpPr txBox="1"/>
          <p:nvPr>
            <p:ph idx="1" type="body"/>
          </p:nvPr>
        </p:nvSpPr>
        <p:spPr>
          <a:xfrm>
            <a:off x="384975" y="1742382"/>
            <a:ext cx="8728800" cy="259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Kitty Hawk meeting </a:t>
            </a:r>
            <a:r>
              <a:rPr b="1" lang="en-US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THIS WEEK</a:t>
            </a: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 5 October 1730-1830 on </a:t>
            </a:r>
            <a:r>
              <a:rPr b="1" lang="en-US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MICROSOFT TEAMS!</a:t>
            </a:r>
            <a:endParaRPr b="1" sz="2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e856dce930_1_118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Kitty Hawk Honor Society Meeting</a:t>
            </a:r>
            <a:endParaRPr/>
          </a:p>
        </p:txBody>
      </p:sp>
      <p:sp>
        <p:nvSpPr>
          <p:cNvPr id="186" name="Google Shape;186;g1e856dce930_1_118"/>
          <p:cNvSpPr txBox="1"/>
          <p:nvPr/>
        </p:nvSpPr>
        <p:spPr>
          <a:xfrm>
            <a:off x="179925" y="5954100"/>
            <a:ext cx="9519900" cy="1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For any further details, please contact C/ 2nd Lt. Sara Mattox at </a:t>
            </a:r>
            <a:r>
              <a:rPr b="1" lang="en-US" sz="2600" u="sng">
                <a:latin typeface="Roboto"/>
                <a:ea typeface="Roboto"/>
                <a:cs typeface="Roboto"/>
                <a:sym typeface="Roboto"/>
              </a:rPr>
              <a:t>(407) 242-3829</a:t>
            </a: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b="1" lang="en-US" sz="2600" u="sng">
                <a:latin typeface="Roboto"/>
                <a:ea typeface="Roboto"/>
                <a:cs typeface="Roboto"/>
                <a:sym typeface="Roboto"/>
              </a:rPr>
              <a:t>4804154679@students.ocps.net</a:t>
            </a:r>
            <a:endParaRPr b="1" sz="2600" u="sng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g1e856dce930_1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314" y="2941611"/>
            <a:ext cx="3695419" cy="227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e85990344f_0_169"/>
          <p:cNvSpPr txBox="1"/>
          <p:nvPr>
            <p:ph idx="1" type="body"/>
          </p:nvPr>
        </p:nvSpPr>
        <p:spPr>
          <a:xfrm>
            <a:off x="483125" y="2004075"/>
            <a:ext cx="8728800" cy="200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1107"/>
              </a:spcBef>
              <a:spcAft>
                <a:spcPts val="0"/>
              </a:spcAft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Flight Commanders, please remember to award Orange Rope to the upperclassman and first-year with the highest average uniform wear over the last two weeks on Wednesday. Also remember to award PT Rope. </a:t>
            </a:r>
            <a:r>
              <a:rPr lang="en-US" sz="2800" u="sng">
                <a:latin typeface="Roboto"/>
                <a:ea typeface="Roboto"/>
                <a:cs typeface="Roboto"/>
                <a:sym typeface="Roboto"/>
              </a:rPr>
              <a:t>First-years with no Combo 1 are not eligible.</a:t>
            </a:r>
            <a:endParaRPr sz="2800" u="sng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g1e85990344f_0_16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Orange and PT Rope</a:t>
            </a:r>
            <a:endParaRPr/>
          </a:p>
        </p:txBody>
      </p:sp>
      <p:sp>
        <p:nvSpPr>
          <p:cNvPr id="195" name="Google Shape;195;g1e85990344f_0_169"/>
          <p:cNvSpPr txBox="1"/>
          <p:nvPr/>
        </p:nvSpPr>
        <p:spPr>
          <a:xfrm>
            <a:off x="463700" y="6068600"/>
            <a:ext cx="91929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600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Take pictures</a:t>
            </a: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 and send to C/Lopez at (321) 440-7611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e85990344f_0_70"/>
          <p:cNvSpPr txBox="1"/>
          <p:nvPr>
            <p:ph idx="1" type="body"/>
          </p:nvPr>
        </p:nvSpPr>
        <p:spPr>
          <a:xfrm>
            <a:off x="245350" y="2020446"/>
            <a:ext cx="8728800" cy="233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b="1" lang="en-US" sz="2800">
                <a:latin typeface="Roboto"/>
                <a:ea typeface="Roboto"/>
                <a:cs typeface="Roboto"/>
                <a:sym typeface="Roboto"/>
              </a:rPr>
              <a:t>Flight commanders!</a:t>
            </a: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 Fill out this form for the gold rope for the month of September. Nominate your best 1st year and upperclassman cadets! </a:t>
            </a:r>
            <a:r>
              <a:rPr b="1" lang="en-US" sz="2800" u="sng">
                <a:latin typeface="Roboto"/>
                <a:ea typeface="Roboto"/>
                <a:cs typeface="Roboto"/>
                <a:sym typeface="Roboto"/>
              </a:rPr>
              <a:t>Please return the ropes if you have them.</a:t>
            </a:r>
            <a:endParaRPr b="1" sz="2800" u="sng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g1e85990344f_0_70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September Gold Rope</a:t>
            </a:r>
            <a:endParaRPr/>
          </a:p>
        </p:txBody>
      </p:sp>
      <p:sp>
        <p:nvSpPr>
          <p:cNvPr id="203" name="Google Shape;203;g1e85990344f_0_70"/>
          <p:cNvSpPr txBox="1"/>
          <p:nvPr/>
        </p:nvSpPr>
        <p:spPr>
          <a:xfrm>
            <a:off x="245350" y="3795725"/>
            <a:ext cx="91764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"/>
                <a:ea typeface="Roboto"/>
                <a:cs typeface="Roboto"/>
                <a:sym typeface="Roboto"/>
              </a:rPr>
              <a:t>Google Form: </a:t>
            </a:r>
            <a:r>
              <a:rPr lang="en-US" sz="2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https://tinyurl.com/GoldRope</a:t>
            </a:r>
            <a:r>
              <a:rPr lang="en-US" sz="2500">
                <a:latin typeface="Roboto"/>
                <a:ea typeface="Roboto"/>
                <a:cs typeface="Roboto"/>
                <a:sym typeface="Roboto"/>
              </a:rPr>
              <a:t> 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g1e85990344f_0_70"/>
          <p:cNvSpPr txBox="1"/>
          <p:nvPr/>
        </p:nvSpPr>
        <p:spPr>
          <a:xfrm>
            <a:off x="6130106" y="4351139"/>
            <a:ext cx="14121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QR Code</a:t>
            </a:r>
            <a:endParaRPr b="1" sz="1700"/>
          </a:p>
        </p:txBody>
      </p:sp>
      <p:sp>
        <p:nvSpPr>
          <p:cNvPr id="205" name="Google Shape;205;g1e85990344f_0_70"/>
          <p:cNvSpPr/>
          <p:nvPr/>
        </p:nvSpPr>
        <p:spPr>
          <a:xfrm>
            <a:off x="5988945" y="4961028"/>
            <a:ext cx="1694400" cy="816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206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g1e85990344f_0_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1457" y="4012063"/>
            <a:ext cx="2053113" cy="205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e85990344f_0_70"/>
          <p:cNvSpPr txBox="1"/>
          <p:nvPr/>
        </p:nvSpPr>
        <p:spPr>
          <a:xfrm>
            <a:off x="259250" y="6065175"/>
            <a:ext cx="96018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Any Questions? Contact C/Lopez at </a:t>
            </a:r>
            <a:r>
              <a:rPr b="1" lang="en-US" sz="2400" u="sng">
                <a:latin typeface="Roboto"/>
                <a:ea typeface="Roboto"/>
                <a:cs typeface="Roboto"/>
                <a:sym typeface="Roboto"/>
              </a:rPr>
              <a:t>4804132471@students.ocps.net </a:t>
            </a:r>
            <a:r>
              <a:rPr lang="en-US" sz="2400">
                <a:latin typeface="Roboto"/>
                <a:ea typeface="Roboto"/>
                <a:cs typeface="Roboto"/>
                <a:sym typeface="Roboto"/>
              </a:rPr>
              <a:t>or </a:t>
            </a:r>
            <a:r>
              <a:rPr b="1" lang="en-US" sz="2400" u="sng">
                <a:latin typeface="Roboto"/>
                <a:ea typeface="Roboto"/>
                <a:cs typeface="Roboto"/>
                <a:sym typeface="Roboto"/>
              </a:rPr>
              <a:t>(321) 440-7611</a:t>
            </a:r>
            <a:endParaRPr b="1" sz="2400" u="sng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86ece048e0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Athletic Clearance</a:t>
            </a:r>
            <a:endParaRPr b="1"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86ece048e0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latin typeface="Arial"/>
                <a:ea typeface="Arial"/>
                <a:cs typeface="Arial"/>
                <a:sym typeface="Arial"/>
              </a:rPr>
              <a:t>These Cadets below are missing the Athletic Clearance:</a:t>
            </a:r>
            <a:endParaRPr b="1" sz="2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Aguilar - Bravo					Mezime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Bermudez - Alpha				Osoria 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Ceballos - Charlie				Palacios - Foxtrot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Damuth - Alpha					Parboo - 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DeSilva - Charlie				Pokras - Delta 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Doyle - Alpha					Rosario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Hibbert - Foxtrot				Vazquez 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Madera - Bravo					Weidner - Alpha 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https://athleticclearance.fhsaahome.org/</a:t>
            </a:r>
            <a:r>
              <a:rPr b="1" lang="en-US" sz="38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220" name="Google Shape;220;gfb4207d963_0_182"/>
          <p:cNvSpPr txBox="1"/>
          <p:nvPr/>
        </p:nvSpPr>
        <p:spPr>
          <a:xfrm>
            <a:off x="1061900" y="3795726"/>
            <a:ext cx="7996500" cy="23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35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5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How many HAP ARNOLDS (buttons) are on the dress coat? </a:t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