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7589825" cx="10120300"/>
  <p:notesSz cx="6858000" cy="92964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9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ieT5qSyc/ur2g7xPXFcqSyZHJX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1" orient="horz"/>
        <p:guide pos="31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682" y="0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922" y="4417381"/>
            <a:ext cx="5028161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581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682" y="8831581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9758be2c3_0_26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" name="Google Shape;125;gf9758be2c3_0_2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f9758be2c3_0_2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37f9c2dc40_0_24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0" name="Google Shape;220;g137f9c2dc40_0_24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137f9c2dc40_0_24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9758be2c3_0_12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f9758be2c3_0_12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66a9ddb5d_0_6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" name="Google Shape;140;g1066a9ddb5d_0_6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1066a9ddb5d_0_6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9758be2c3_0_33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f9758be2c3_0_339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6ece048e0_0_0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3" name="Google Shape;173;g286ece048e0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286ece048e0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abcbe318318dcf3_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0" name="Google Shape;180;g3abcbe318318dcf3_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3abcbe318318dcf3_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ec32eab810_0_76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8" name="Google Shape;188;g1ec32eab810_0_7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1ec32eab810_0_7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ec38a3790d_0_7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7" name="Google Shape;197;g1ec38a3790d_0_7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1ec38a3790d_0_7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ec4d881e0a_1_0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ec4d881e0a_1_0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b4207d963_0_18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fb4207d963_0_182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-5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0" y="1445687"/>
            <a:ext cx="10143467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3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695772" y="374073"/>
            <a:ext cx="8728770" cy="103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652316" y="63899"/>
            <a:ext cx="4815682" cy="872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5117428" y="2529012"/>
            <a:ext cx="6432037" cy="218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689790" y="410071"/>
            <a:ext cx="6432037" cy="642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1e5dd67b829_0_123"/>
          <p:cNvGrpSpPr/>
          <p:nvPr/>
        </p:nvGrpSpPr>
        <p:grpSpPr>
          <a:xfrm>
            <a:off x="0" y="5760254"/>
            <a:ext cx="10120579" cy="1829633"/>
            <a:chOff x="0" y="3903669"/>
            <a:chExt cx="9144000" cy="1239925"/>
          </a:xfrm>
        </p:grpSpPr>
        <p:sp>
          <p:nvSpPr>
            <p:cNvPr id="113" name="Google Shape;113;g1e5dd67b829_0_12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e5dd67b829_0_12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e5dd67b829_0_12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e5dd67b829_0_12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e5dd67b829_0_12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g1e5dd67b829_0_123"/>
          <p:cNvSpPr txBox="1"/>
          <p:nvPr>
            <p:ph type="title"/>
          </p:nvPr>
        </p:nvSpPr>
        <p:spPr>
          <a:xfrm>
            <a:off x="344980" y="270517"/>
            <a:ext cx="9430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9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e5dd67b829_0_123"/>
          <p:cNvSpPr txBox="1"/>
          <p:nvPr>
            <p:ph idx="1" type="body"/>
          </p:nvPr>
        </p:nvSpPr>
        <p:spPr>
          <a:xfrm>
            <a:off x="344980" y="1950062"/>
            <a:ext cx="9430200" cy="4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lt1"/>
              </a:buClr>
              <a:buSzPts val="3099"/>
              <a:buChar char="•"/>
              <a:defRPr>
                <a:solidFill>
                  <a:schemeClr val="lt1"/>
                </a:solidFill>
              </a:defRPr>
            </a:lvl1pPr>
            <a:lvl2pPr indent="-39725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656"/>
              <a:buChar char="•"/>
              <a:defRPr>
                <a:solidFill>
                  <a:schemeClr val="lt1"/>
                </a:solidFill>
              </a:defRPr>
            </a:lvl2pPr>
            <a:lvl3pPr indent="-369125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213"/>
              <a:buChar char="•"/>
              <a:defRPr>
                <a:solidFill>
                  <a:schemeClr val="lt1"/>
                </a:solidFill>
              </a:defRPr>
            </a:lvl3pPr>
            <a:lvl4pPr indent="-355092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4pPr>
            <a:lvl5pPr indent="-355092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5pPr>
            <a:lvl6pPr indent="-355092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6pPr>
            <a:lvl7pPr indent="-355092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7pPr>
            <a:lvl8pPr indent="-355091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8pPr>
            <a:lvl9pPr indent="-355091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0" name="Google Shape;120;g1e5dd67b829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866" y="156293"/>
            <a:ext cx="755372" cy="6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5dd67b829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417" y="15630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5dd67b829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7399" y="443310"/>
            <a:ext cx="832913" cy="84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f62be167d5_0_1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f62be167d5_0_17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gf62be167d5_0_170"/>
          <p:cNvSpPr txBox="1"/>
          <p:nvPr>
            <p:ph idx="10" type="dt"/>
          </p:nvPr>
        </p:nvSpPr>
        <p:spPr>
          <a:xfrm>
            <a:off x="6957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gf62be167d5_0_170"/>
          <p:cNvSpPr txBox="1"/>
          <p:nvPr>
            <p:ph idx="11" type="ftr"/>
          </p:nvPr>
        </p:nvSpPr>
        <p:spPr>
          <a:xfrm>
            <a:off x="3352354" y="7034659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1" name="Google Shape;31;gf62be167d5_0_170"/>
          <p:cNvSpPr txBox="1"/>
          <p:nvPr>
            <p:ph idx="12" type="sldNum"/>
          </p:nvPr>
        </p:nvSpPr>
        <p:spPr>
          <a:xfrm>
            <a:off x="71474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gf62be167d5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4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f62be167d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f62be167d5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gf62be167d5_0_170"/>
          <p:cNvCxnSpPr/>
          <p:nvPr/>
        </p:nvCxnSpPr>
        <p:spPr>
          <a:xfrm>
            <a:off x="1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" name="Google Shape;36;gf62be167d5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938964"/>
            <a:ext cx="1012031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2d76d61e86_1_104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22d76d61e86_1_104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0" name="Google Shape;40;g22d76d61e86_1_104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g22d76d61e86_1_104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g22d76d61e86_1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2d76d61e86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2d76d61e86_1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g22d76d61e86_1_104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2d76d61e86_1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2d76d61e86_1_104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ctrTitle"/>
          </p:nvPr>
        </p:nvSpPr>
        <p:spPr>
          <a:xfrm>
            <a:off x="759024" y="1242134"/>
            <a:ext cx="8602266" cy="2642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1265039" y="3986423"/>
            <a:ext cx="7590235" cy="18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690501" y="1892191"/>
            <a:ext cx="8728770" cy="3157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690501" y="5079220"/>
            <a:ext cx="8728770" cy="1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5772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5123408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97090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697091" y="1860565"/>
            <a:ext cx="4281366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697091" y="2772399"/>
            <a:ext cx="4281366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123409" y="1860565"/>
            <a:ext cx="4302451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5123409" y="2772399"/>
            <a:ext cx="4302451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thleticclearance.fhsaahome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4804172400@students.ocps.net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9758be2c3_0_26"/>
          <p:cNvSpPr txBox="1"/>
          <p:nvPr/>
        </p:nvSpPr>
        <p:spPr>
          <a:xfrm>
            <a:off x="1631958" y="395231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Orange FL-802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f9758be2c3_0_26"/>
          <p:cNvPicPr preferRelativeResize="0"/>
          <p:nvPr/>
        </p:nvPicPr>
        <p:blipFill rotWithShape="1">
          <a:blip r:embed="rId3">
            <a:alphaModFix/>
          </a:blip>
          <a:srcRect b="0" l="-260" r="0" t="0"/>
          <a:stretch/>
        </p:blipFill>
        <p:spPr>
          <a:xfrm>
            <a:off x="3730408" y="1942234"/>
            <a:ext cx="2659497" cy="26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f9758be2c3_0_26"/>
          <p:cNvSpPr txBox="1"/>
          <p:nvPr/>
        </p:nvSpPr>
        <p:spPr>
          <a:xfrm>
            <a:off x="2111450" y="4696875"/>
            <a:ext cx="589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Semi-Weekly Brief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 Staff Sergeant Eliud Cruz-Garcia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gf9758be2c3_0_26"/>
          <p:cNvSpPr/>
          <p:nvPr/>
        </p:nvSpPr>
        <p:spPr>
          <a:xfrm>
            <a:off x="3458183" y="3582494"/>
            <a:ext cx="656700" cy="32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f9758be2c3_0_26"/>
          <p:cNvSpPr txBox="1"/>
          <p:nvPr/>
        </p:nvSpPr>
        <p:spPr>
          <a:xfrm>
            <a:off x="7743675" y="6080200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 2023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gf9758be2c3_0_26"/>
          <p:cNvSpPr/>
          <p:nvPr/>
        </p:nvSpPr>
        <p:spPr>
          <a:xfrm>
            <a:off x="5004004" y="356195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f9758be2c3_0_26"/>
          <p:cNvSpPr txBox="1"/>
          <p:nvPr/>
        </p:nvSpPr>
        <p:spPr>
          <a:xfrm>
            <a:off x="2420846" y="6286009"/>
            <a:ext cx="457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Motto: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f9758be2c3_0_26"/>
          <p:cNvSpPr txBox="1"/>
          <p:nvPr/>
        </p:nvSpPr>
        <p:spPr>
          <a:xfrm>
            <a:off x="4151475" y="6275618"/>
            <a:ext cx="124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f9758be2c3_0_26"/>
          <p:cNvSpPr txBox="1"/>
          <p:nvPr/>
        </p:nvSpPr>
        <p:spPr>
          <a:xfrm>
            <a:off x="4986799" y="6275618"/>
            <a:ext cx="21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f9758be2c3_0_26"/>
          <p:cNvSpPr txBox="1"/>
          <p:nvPr/>
        </p:nvSpPr>
        <p:spPr>
          <a:xfrm>
            <a:off x="5933054" y="6275618"/>
            <a:ext cx="176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37f9c2dc40_0_244"/>
          <p:cNvSpPr txBox="1"/>
          <p:nvPr>
            <p:ph idx="1" type="body"/>
          </p:nvPr>
        </p:nvSpPr>
        <p:spPr>
          <a:xfrm>
            <a:off x="581000" y="1666450"/>
            <a:ext cx="8728800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Upcoming Events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KHHS Meeting (11/30)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Bataan Death March (12/16)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Athletic Clearances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Orange and PT Rope</a:t>
            </a:r>
            <a:endParaRPr/>
          </a:p>
        </p:txBody>
      </p:sp>
      <p:sp>
        <p:nvSpPr>
          <p:cNvPr id="224" name="Google Shape;224;g137f9c2dc40_0_24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9758be2c3_0_1212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Briefing Slides</a:t>
            </a:r>
            <a:endParaRPr/>
          </a:p>
        </p:txBody>
      </p:sp>
      <p:sp>
        <p:nvSpPr>
          <p:cNvPr id="230" name="Google Shape;230;gf9758be2c3_0_1212"/>
          <p:cNvSpPr txBox="1"/>
          <p:nvPr/>
        </p:nvSpPr>
        <p:spPr>
          <a:xfrm>
            <a:off x="824706" y="1841348"/>
            <a:ext cx="8470800" cy="4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125" lIns="100275" spcFirstLastPara="1" rIns="100275" wrap="square" tIns="50125">
            <a:noAutofit/>
          </a:bodyPr>
          <a:lstStyle/>
          <a:p>
            <a:pPr indent="-376237" lvl="0" marL="3762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slide for the briefing, contact                                        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Cruz-Garcia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4804173126@students.ocps.net</a:t>
            </a:r>
            <a:endParaRPr b="1" i="0" sz="29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something in the briefing, you must contact C/ Cruz-Garcia by Monday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Tuesday brief and Wednesday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Thursday brief</a:t>
            </a:r>
            <a:endParaRPr b="1" i="0" sz="29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66a9ddb5d_0_670"/>
          <p:cNvSpPr txBox="1"/>
          <p:nvPr/>
        </p:nvSpPr>
        <p:spPr>
          <a:xfrm>
            <a:off x="1641789" y="389438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AFJROTC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1066a9ddb5d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800" y="3812868"/>
            <a:ext cx="6117865" cy="1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066a9ddb5d_0_670"/>
          <p:cNvSpPr txBox="1"/>
          <p:nvPr/>
        </p:nvSpPr>
        <p:spPr>
          <a:xfrm>
            <a:off x="2012800" y="3882912"/>
            <a:ext cx="6749400" cy="1149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000000"/>
            </a:outerShdw>
          </a:effectLst>
        </p:spPr>
        <p:txBody>
          <a:bodyPr anchorCtr="0" anchor="t" bIns="37575" lIns="75200" spcFirstLastPara="1" rIns="75200" wrap="square" tIns="37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endParaRPr b="0" i="0" sz="2325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066a9ddb5d_0_670"/>
          <p:cNvSpPr txBox="1"/>
          <p:nvPr/>
        </p:nvSpPr>
        <p:spPr>
          <a:xfrm>
            <a:off x="1681758" y="5179882"/>
            <a:ext cx="6756900" cy="1518000"/>
          </a:xfrm>
          <a:prstGeom prst="rect">
            <a:avLst/>
          </a:prstGeom>
          <a:gradFill>
            <a:gsLst>
              <a:gs pos="0">
                <a:srgbClr val="23238F"/>
              </a:gs>
              <a:gs pos="50000">
                <a:srgbClr val="3333CC"/>
              </a:gs>
              <a:gs pos="100000">
                <a:srgbClr val="23238F"/>
              </a:gs>
            </a:gsLst>
            <a:lin ang="5400012" scaled="0"/>
          </a:gradFill>
          <a:ln>
            <a:noFill/>
          </a:ln>
        </p:spPr>
        <p:txBody>
          <a:bodyPr anchorCtr="0" anchor="t" bIns="37600" lIns="75225" spcFirstLastPara="1" rIns="75225" wrap="square" tIns="3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Goals:</a:t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fjrotc patch" id="147" name="Google Shape;147;g1066a9ddb5d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95" y="1613202"/>
            <a:ext cx="2136309" cy="21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066a9ddb5d_0_670"/>
          <p:cNvSpPr txBox="1"/>
          <p:nvPr/>
        </p:nvSpPr>
        <p:spPr>
          <a:xfrm>
            <a:off x="3318957" y="5487774"/>
            <a:ext cx="494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Instill Values Of Citizenship,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066a9ddb5d_0_670"/>
          <p:cNvSpPr txBox="1"/>
          <p:nvPr/>
        </p:nvSpPr>
        <p:spPr>
          <a:xfrm>
            <a:off x="2050413" y="3873475"/>
            <a:ext cx="6117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Develop citizens of character dedicated to serving their nation and community</a:t>
            </a:r>
            <a:endParaRPr b="0" i="0" sz="2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066a9ddb5d_0_670"/>
          <p:cNvSpPr txBox="1"/>
          <p:nvPr/>
        </p:nvSpPr>
        <p:spPr>
          <a:xfrm>
            <a:off x="3318957" y="5900079"/>
            <a:ext cx="5812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To The United States,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1066a9ddb5d_0_670"/>
          <p:cNvSpPr txBox="1"/>
          <p:nvPr/>
        </p:nvSpPr>
        <p:spPr>
          <a:xfrm>
            <a:off x="1893299" y="6295869"/>
            <a:ext cx="7608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Responsibility/Sense Of Accomplishment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9758be2c3_0_33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Chain of Command</a:t>
            </a:r>
            <a:endParaRPr/>
          </a:p>
        </p:txBody>
      </p:sp>
      <p:sp>
        <p:nvSpPr>
          <p:cNvPr id="157" name="Google Shape;157;gf9758be2c3_0_339"/>
          <p:cNvSpPr txBox="1"/>
          <p:nvPr/>
        </p:nvSpPr>
        <p:spPr>
          <a:xfrm>
            <a:off x="156175" y="1517650"/>
            <a:ext cx="98214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Commander in Chief: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Def: 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AF: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CSAF: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AETC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Holm Center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Director, AFJROTC: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SASI: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Deputy 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f9758be2c3_0_339"/>
          <p:cNvSpPr/>
          <p:nvPr/>
        </p:nvSpPr>
        <p:spPr>
          <a:xfrm>
            <a:off x="4123175" y="1525300"/>
            <a:ext cx="620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President Joseph R. Biden Jr.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f9758be2c3_0_339"/>
          <p:cNvSpPr/>
          <p:nvPr/>
        </p:nvSpPr>
        <p:spPr>
          <a:xfrm>
            <a:off x="1787875" y="2001650"/>
            <a:ext cx="541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Lloyd Austin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f9758be2c3_0_339"/>
          <p:cNvSpPr/>
          <p:nvPr/>
        </p:nvSpPr>
        <p:spPr>
          <a:xfrm>
            <a:off x="1649025" y="2493550"/>
            <a:ext cx="554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Frank Kendall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f9758be2c3_0_339"/>
          <p:cNvSpPr txBox="1"/>
          <p:nvPr/>
        </p:nvSpPr>
        <p:spPr>
          <a:xfrm>
            <a:off x="1315416" y="5435796"/>
            <a:ext cx="70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Colonel Micheal Carrizales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f9758be2c3_0_339"/>
          <p:cNvSpPr txBox="1"/>
          <p:nvPr/>
        </p:nvSpPr>
        <p:spPr>
          <a:xfrm>
            <a:off x="1397724" y="2982088"/>
            <a:ext cx="563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Gen David Allvin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f9758be2c3_0_339"/>
          <p:cNvSpPr txBox="1"/>
          <p:nvPr/>
        </p:nvSpPr>
        <p:spPr>
          <a:xfrm>
            <a:off x="2216524" y="3472763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Brian S. Robinson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f9758be2c3_0_339"/>
          <p:cNvSpPr txBox="1"/>
          <p:nvPr/>
        </p:nvSpPr>
        <p:spPr>
          <a:xfrm>
            <a:off x="1727629" y="3962828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Andrea D. Tullos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f9758be2c3_0_339"/>
          <p:cNvSpPr txBox="1"/>
          <p:nvPr/>
        </p:nvSpPr>
        <p:spPr>
          <a:xfrm>
            <a:off x="3554501" y="4454288"/>
            <a:ext cx="656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Brig Gen Houston R. Cantwell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f9758be2c3_0_339"/>
          <p:cNvSpPr txBox="1"/>
          <p:nvPr/>
        </p:nvSpPr>
        <p:spPr>
          <a:xfrm>
            <a:off x="4123173" y="4935756"/>
            <a:ext cx="514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 Johnny R. McGonigal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f9758be2c3_0_339"/>
          <p:cNvSpPr txBox="1"/>
          <p:nvPr/>
        </p:nvSpPr>
        <p:spPr>
          <a:xfrm>
            <a:off x="2077024" y="5908675"/>
            <a:ext cx="9651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Major Aidan Bernhard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f9758be2c3_0_339"/>
          <p:cNvSpPr txBox="1"/>
          <p:nvPr/>
        </p:nvSpPr>
        <p:spPr>
          <a:xfrm>
            <a:off x="3691274" y="6417300"/>
            <a:ext cx="911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Captain </a:t>
            </a:r>
            <a:r>
              <a:rPr b="1" i="0" lang="en-US" sz="3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Antonio Torre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6ece048e0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Athletic Clearance</a:t>
            </a:r>
            <a:endParaRPr b="1" sz="3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g286ece048e0_0_0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900">
                <a:latin typeface="Roboto"/>
                <a:ea typeface="Roboto"/>
                <a:cs typeface="Roboto"/>
                <a:sym typeface="Roboto"/>
              </a:rPr>
              <a:t>These Cadets below are missing the Athletic Clearance:</a:t>
            </a:r>
            <a:endParaRPr b="1" sz="2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Aguilar - Bravo	       Mezime - Delta		Saint Franc-Golf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Bermudez - Alpha	  Osoria - Charlie	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Ceballos - Charlie	  Palacios - Foxtrot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Damuth - Alpha		  Parboo - 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DeSilva - Charlie		  Rosario - Delta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Doyle - Alpha			  Vazquez- Charlie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James- Golf              Almodovar-Charlie</a:t>
            </a:r>
            <a:endParaRPr sz="3000">
              <a:solidFill>
                <a:srgbClr val="FF0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Madera - Bravo </a:t>
            </a: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	 Saint Franc-Alpha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 u="sng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https://athleticclearance.fhsaahome.org/</a:t>
            </a:r>
            <a:r>
              <a:rPr b="1" lang="en-US" sz="380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8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abcbe318318dcf3_0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Orange and PT Rope</a:t>
            </a:r>
            <a:endParaRPr/>
          </a:p>
        </p:txBody>
      </p:sp>
      <p:sp>
        <p:nvSpPr>
          <p:cNvPr id="184" name="Google Shape;184;g3abcbe318318dcf3_0"/>
          <p:cNvSpPr txBox="1"/>
          <p:nvPr>
            <p:ph idx="1" type="body"/>
          </p:nvPr>
        </p:nvSpPr>
        <p:spPr>
          <a:xfrm>
            <a:off x="182525" y="1754650"/>
            <a:ext cx="9825600" cy="41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2900">
                <a:latin typeface="Roboto"/>
                <a:ea typeface="Roboto"/>
                <a:cs typeface="Roboto"/>
                <a:sym typeface="Roboto"/>
              </a:rPr>
              <a:t>Flight Commanders, please remember to award Orange Rope to the upperclassman and first-year with the highest average uniform wear over the last two weeks on Wednesday. Also remember to award PT rope. First-years with no combo 1 are not eligible.</a:t>
            </a:r>
            <a:endParaRPr sz="2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g3abcbe318318dcf3_0"/>
          <p:cNvSpPr txBox="1"/>
          <p:nvPr/>
        </p:nvSpPr>
        <p:spPr>
          <a:xfrm>
            <a:off x="121650" y="6236125"/>
            <a:ext cx="96129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Take pictures</a:t>
            </a:r>
            <a:r>
              <a:rPr lang="en-US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send to C/Lopez at (321)440-7611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ec32eab810_0_76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KHHS Meeting</a:t>
            </a:r>
            <a:endParaRPr/>
          </a:p>
        </p:txBody>
      </p:sp>
      <p:sp>
        <p:nvSpPr>
          <p:cNvPr id="192" name="Google Shape;192;g1ec32eab810_0_76"/>
          <p:cNvSpPr txBox="1"/>
          <p:nvPr/>
        </p:nvSpPr>
        <p:spPr>
          <a:xfrm>
            <a:off x="555986" y="1533809"/>
            <a:ext cx="90084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KHHS meeting </a:t>
            </a:r>
            <a:r>
              <a:rPr b="1" lang="en-US" sz="2900" u="sng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TODAY</a:t>
            </a:r>
            <a:r>
              <a:rPr b="0" i="0" lang="en-US" sz="2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-US" sz="2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30 November </a:t>
            </a:r>
            <a:r>
              <a:rPr b="1" i="0" lang="en-US" sz="2900" u="sng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1430-1530</a:t>
            </a:r>
            <a:r>
              <a:rPr b="0" i="0" lang="en-US" sz="2900" u="none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-US" sz="2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 </a:t>
            </a:r>
            <a:r>
              <a:rPr b="1" i="0" lang="en-US" sz="2900" u="sng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room 950!</a:t>
            </a:r>
            <a:endParaRPr b="1" i="0" sz="2900" u="sng" cap="none" strike="noStrike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g1ec32eab810_0_76"/>
          <p:cNvSpPr txBox="1"/>
          <p:nvPr/>
        </p:nvSpPr>
        <p:spPr>
          <a:xfrm>
            <a:off x="0" y="5825452"/>
            <a:ext cx="10120200" cy="9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Questions, comments, or concerns? Please contact C/ 1st Lt. Sara Mattox at 407-242-3829 or 4804154679@students.ocps.net</a:t>
            </a:r>
            <a:endParaRPr b="0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4" name="Google Shape;194;g1ec32eab810_0_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2440" y="2989264"/>
            <a:ext cx="3695419" cy="2270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ec38a3790d_0_7"/>
          <p:cNvSpPr txBox="1"/>
          <p:nvPr>
            <p:ph idx="1" type="body"/>
          </p:nvPr>
        </p:nvSpPr>
        <p:spPr>
          <a:xfrm>
            <a:off x="100850" y="1410575"/>
            <a:ext cx="10019400" cy="54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8083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8083"/>
              <a:buNone/>
            </a:pPr>
            <a:r>
              <a:rPr b="1" lang="en-US" u="sng">
                <a:solidFill>
                  <a:srgbClr val="FF0000"/>
                </a:solidFill>
              </a:rPr>
              <a:t>TAKE A PICTURE!</a:t>
            </a:r>
            <a:endParaRPr b="1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8083"/>
              <a:buNone/>
            </a:pPr>
            <a:r>
              <a:rPr b="1" lang="en-US"/>
              <a:t>Who:</a:t>
            </a:r>
            <a:r>
              <a:rPr lang="en-US"/>
              <a:t> Our Cadet Corps, Dr. Phillips and Ocoee Cadet Corps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8083"/>
              <a:buNone/>
            </a:pPr>
            <a:r>
              <a:rPr b="1" lang="en-US"/>
              <a:t>What:</a:t>
            </a:r>
            <a:r>
              <a:rPr lang="en-US"/>
              <a:t> 14.4 Mile March on the West Orange Trail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8083"/>
              <a:buNone/>
            </a:pPr>
            <a:r>
              <a:rPr b="1" lang="en-US"/>
              <a:t>When:</a:t>
            </a:r>
            <a:r>
              <a:rPr lang="en-US"/>
              <a:t> 16 December, from 0730-1330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8083"/>
              <a:buNone/>
            </a:pPr>
            <a:r>
              <a:rPr b="1" lang="en-US"/>
              <a:t>Where:</a:t>
            </a:r>
            <a:r>
              <a:rPr lang="en-US"/>
              <a:t> Killarney Station to Chapin Station (Round Trip)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8083"/>
              <a:buNone/>
            </a:pPr>
            <a:r>
              <a:rPr b="1" lang="en-US"/>
              <a:t>Why:</a:t>
            </a:r>
            <a:r>
              <a:rPr lang="en-US"/>
              <a:t> To Honor Prisoners of War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8083"/>
              <a:buNone/>
            </a:pPr>
            <a:r>
              <a:rPr b="1" lang="en-US"/>
              <a:t>Uniform: </a:t>
            </a:r>
            <a:r>
              <a:rPr lang="en-US"/>
              <a:t>Combo 4 (PT Clothes)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8083"/>
              <a:buNone/>
            </a:pPr>
            <a:r>
              <a:rPr b="1" lang="en-US"/>
              <a:t>Sign Up:</a:t>
            </a:r>
            <a:r>
              <a:rPr lang="en-US"/>
              <a:t> Sheet on the Board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8083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016"/>
              <a:buNone/>
            </a:pPr>
            <a:r>
              <a:rPr lang="en-US"/>
              <a:t>If you have any questions, please contact C/ MSgt Noah Abney @ 407-961-2474 o</a:t>
            </a:r>
            <a:r>
              <a:rPr lang="en-US" sz="3050"/>
              <a:t>r </a:t>
            </a:r>
            <a:r>
              <a:rPr lang="en-US" sz="305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4804172400@students.ocps.net</a:t>
            </a:r>
            <a:r>
              <a:rPr lang="en-US" sz="3050">
                <a:highlight>
                  <a:srgbClr val="FFFFFF"/>
                </a:highlight>
              </a:rPr>
              <a:t>.</a:t>
            </a:r>
            <a:endParaRPr sz="3050">
              <a:highlight>
                <a:srgbClr val="FFFFFF"/>
              </a:highlight>
            </a:endParaRPr>
          </a:p>
        </p:txBody>
      </p:sp>
      <p:sp>
        <p:nvSpPr>
          <p:cNvPr id="201" name="Google Shape;201;g1ec38a3790d_0_7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Bataan Death March</a:t>
            </a:r>
            <a:endParaRPr/>
          </a:p>
        </p:txBody>
      </p:sp>
      <p:pic>
        <p:nvPicPr>
          <p:cNvPr id="202" name="Google Shape;202;g1ec38a3790d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9563" y="4337100"/>
            <a:ext cx="4181475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ec4d881e0a_1_0"/>
          <p:cNvSpPr txBox="1"/>
          <p:nvPr>
            <p:ph type="title"/>
          </p:nvPr>
        </p:nvSpPr>
        <p:spPr>
          <a:xfrm>
            <a:off x="695772" y="363289"/>
            <a:ext cx="8728800" cy="146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68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Chief’s Quote of the Week</a:t>
            </a:r>
            <a:endParaRPr b="1" sz="3868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g1ec4d881e0a_1_0"/>
          <p:cNvSpPr txBox="1"/>
          <p:nvPr>
            <p:ph idx="1" type="body"/>
          </p:nvPr>
        </p:nvSpPr>
        <p:spPr>
          <a:xfrm>
            <a:off x="655956" y="2058993"/>
            <a:ext cx="8728800" cy="48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rPr lang="en-US"/>
              <a:t>"The pessimist complains about the wind. The optimist expects it to change. The leader adjusts the sails."</a:t>
            </a:r>
            <a:endParaRPr/>
          </a:p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rPr lang="en-US"/>
              <a:t>– John C. Maxwell</a:t>
            </a:r>
            <a:endParaRPr/>
          </a:p>
        </p:txBody>
      </p:sp>
      <p:pic>
        <p:nvPicPr>
          <p:cNvPr id="209" name="Google Shape;209;g1ec4d881e0a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067" y="4418323"/>
            <a:ext cx="1525875" cy="21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1ec4d881e0a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0780" y="4243850"/>
            <a:ext cx="2371946" cy="2371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fb4207d963_0_182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Military Knowledge</a:t>
            </a:r>
            <a:endParaRPr/>
          </a:p>
        </p:txBody>
      </p:sp>
      <p:sp>
        <p:nvSpPr>
          <p:cNvPr id="216" name="Google Shape;216;gfb4207d963_0_182"/>
          <p:cNvSpPr txBox="1"/>
          <p:nvPr/>
        </p:nvSpPr>
        <p:spPr>
          <a:xfrm>
            <a:off x="1062700" y="3277426"/>
            <a:ext cx="79965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Grade, Field Grade, General Officers</a:t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fb4207d963_0_182"/>
          <p:cNvSpPr txBox="1"/>
          <p:nvPr>
            <p:ph idx="1" type="body"/>
          </p:nvPr>
        </p:nvSpPr>
        <p:spPr>
          <a:xfrm>
            <a:off x="824900" y="1764225"/>
            <a:ext cx="8728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/>
              <a:t>What are the three levels of officer rank?</a:t>
            </a:r>
            <a:endParaRPr sz="3534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Cuevas, Diego A.</dc:creator>
</cp:coreProperties>
</file>