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7589825" cx="10120300"/>
  <p:notesSz cx="6858000" cy="9296400"/>
  <p:embeddedFontLs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30" roundtripDataSignature="AMtx7mjZ4JrcWOICHJ8gWXJe8+UHIRkL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5" name="Google Shape;125;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26" name="Google Shape;126;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e993729b5b_0_248: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0" name="Google Shape;230;g1e993729b5b_0_248: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31" name="Google Shape;231;g1e993729b5b_0_248: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8a35054180_0_278: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0" name="Google Shape;240;g28a35054180_0_278: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41" name="Google Shape;241;g28a35054180_0_278: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8a35054180_0_40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9" name="Google Shape;249;g28a35054180_0_40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50" name="Google Shape;250;g28a35054180_0_40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86ece048e0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8" name="Google Shape;258;g286ece048e0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59" name="Google Shape;259;g286ece048e0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90017ae299_0_0:notes"/>
          <p:cNvSpPr/>
          <p:nvPr>
            <p:ph idx="2" type="sldImg"/>
          </p:nvPr>
        </p:nvSpPr>
        <p:spPr>
          <a:xfrm>
            <a:off x="1160827"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5" name="Google Shape;265;g290017ae299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66" name="Google Shape;266;g290017ae299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928597d03a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928597d03a_0_0: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928597d03a_0_63: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86" name="Google Shape;286;g2928597d03a_0_63: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90f99e6679_3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5" name="Google Shape;295;g290f99e6679_3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96" name="Google Shape;296;g290f99e6679_3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05" name="Google Shape;305;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2" name="Google Shape;312;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13" name="Google Shape;313;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0" name="Google Shape;140;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41" name="Google Shape;141;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19" name="Google Shape;319;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54" name="Google Shape;154;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e993729b5b_0_0:notes"/>
          <p:cNvSpPr/>
          <p:nvPr>
            <p:ph idx="2" type="sldImg"/>
          </p:nvPr>
        </p:nvSpPr>
        <p:spPr>
          <a:xfrm>
            <a:off x="1073150"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Google Shape;173;g1e993729b5b_0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174" name="Google Shape;174;g1e993729b5b_0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e994f73a3b_0_0:notes"/>
          <p:cNvSpPr/>
          <p:nvPr>
            <p:ph idx="2" type="sldImg"/>
          </p:nvPr>
        </p:nvSpPr>
        <p:spPr>
          <a:xfrm>
            <a:off x="1073150"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2" name="Google Shape;182;g1e994f73a3b_0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183" name="Google Shape;183;g1e994f73a3b_0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e994f73a3b_0_23: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91" name="Google Shape;191;g1e994f73a3b_0_23: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8a35054180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2" name="Google Shape;202;g28a35054180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e9310e5525_0_15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8" name="Google Shape;208;g1e9310e5525_0_15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09" name="Google Shape;209;g1e9310e5525_0_152: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e993729b5b_0_239: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0" name="Google Shape;220;g1e993729b5b_0_2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21" name="Google Shape;221;g1e993729b5b_0_239: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2.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2.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2.png"/><Relationship Id="rId4" Type="http://schemas.openxmlformats.org/officeDocument/2006/relationships/image" Target="../media/image5.png"/><Relationship Id="rId5"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2.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tinyurl.com/AFBThemeVoting" TargetMode="Externa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athleticclearance.fhsaahome.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jpg"/><Relationship Id="rId4" Type="http://schemas.openxmlformats.org/officeDocument/2006/relationships/hyperlink" Target="https://tinyurl.com/FL-802LS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tinyurl.com/FL-802SchoolActivityPoll" TargetMode="External"/><Relationship Id="rId4" Type="http://schemas.openxmlformats.org/officeDocument/2006/relationships/image" Target="../media/image30.png"/><Relationship Id="rId5" Type="http://schemas.openxmlformats.org/officeDocument/2006/relationships/image" Target="../media/image27.jpg"/><Relationship Id="rId6"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tinyurl.com/maxeyadditions" TargetMode="External"/><Relationship Id="rId4" Type="http://schemas.openxmlformats.org/officeDocument/2006/relationships/hyperlink" Target="https://tinyurl.com/maxeysignupgeni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mailto:shonda.spencer@ocps.net" TargetMode="Externa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mailto:shonda.spencer@ocps.net" TargetMode="External"/><Relationship Id="rId4" Type="http://schemas.openxmlformats.org/officeDocument/2006/relationships/hyperlink" Target="mailto:4804148902@students.ocps.net" TargetMode="External"/><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nam04.safelinks.protection.outlook.com/?url=https%3A%2F%2Fwww.schoolpay.com%2Fpay%2Ffor%2FAir-Force-Ball-Tickets-2324%2FSbGcCl&amp;data=05%7C01%7CShonda.Spencer%40ocps.net%7Ca43bac15314646b52e0e08dbd48c7e92%7C30a737317d5a4693a4af1f5d4e74ca93%7C0%7C0%7C638337472101625496%7CUnknown%7CTWFpbGZsb3d8eyJWIjoiMC4wLjAwMDAiLCJQIjoiV2luMzIiLCJBTiI6Ik1haWwiLCJXVCI6Mn0%3D%7C3000%7C%7C%7C&amp;sdata=FIduwGY7Sdo4%2F3lFsjmlU3HwJ5JTTAB%2Fy23uoz6bHYs%3D&amp;reserved=0" TargetMode="External"/><Relationship Id="rId4" Type="http://schemas.openxmlformats.org/officeDocument/2006/relationships/image" Target="../media/image17.jpg"/><Relationship Id="rId5" Type="http://schemas.openxmlformats.org/officeDocument/2006/relationships/image" Target="../media/image23.jp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129" name="Google Shape;129;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130" name="Google Shape;130;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131" name="Google Shape;131;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32" name="Google Shape;132;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24 </a:t>
            </a:r>
            <a:r>
              <a:rPr b="0" i="0" lang="en-US" sz="2000" u="none" cap="none" strike="noStrike">
                <a:solidFill>
                  <a:schemeClr val="dk1"/>
                </a:solidFill>
                <a:latin typeface="Times New Roman"/>
                <a:ea typeface="Times New Roman"/>
                <a:cs typeface="Times New Roman"/>
                <a:sym typeface="Times New Roman"/>
              </a:rPr>
              <a:t>October 2023</a:t>
            </a:r>
            <a:endParaRPr b="0" i="0" sz="2000" u="none" cap="none" strike="noStrike">
              <a:solidFill>
                <a:schemeClr val="dk1"/>
              </a:solidFill>
              <a:latin typeface="Times New Roman"/>
              <a:ea typeface="Times New Roman"/>
              <a:cs typeface="Times New Roman"/>
              <a:sym typeface="Times New Roman"/>
            </a:endParaRPr>
          </a:p>
        </p:txBody>
      </p:sp>
      <p:sp>
        <p:nvSpPr>
          <p:cNvPr id="133" name="Google Shape;133;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4" name="Google Shape;134;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135" name="Google Shape;135;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136" name="Google Shape;136;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137" name="Google Shape;137;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 calcmode="lin" valueType="num">
                                      <p:cBhvr additive="base">
                                        <p:cTn dur="500"/>
                                        <p:tgtEl>
                                          <p:spTgt spid="1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2000"/>
                                        <p:tgtEl>
                                          <p:spTgt spid="13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1e993729b5b_0_248"/>
          <p:cNvSpPr txBox="1"/>
          <p:nvPr>
            <p:ph idx="1" type="body"/>
          </p:nvPr>
        </p:nvSpPr>
        <p:spPr>
          <a:xfrm>
            <a:off x="79900" y="1762725"/>
            <a:ext cx="10192800" cy="1775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7"/>
              </a:spcBef>
              <a:spcAft>
                <a:spcPts val="0"/>
              </a:spcAft>
              <a:buSzPts val="1800"/>
              <a:buNone/>
            </a:pPr>
            <a:r>
              <a:rPr lang="en-US" sz="2800">
                <a:latin typeface="Roboto"/>
                <a:ea typeface="Roboto"/>
                <a:cs typeface="Roboto"/>
                <a:sym typeface="Roboto"/>
              </a:rPr>
              <a:t>Kitty Hawk Honor Society is giving the unit a chance to vote on their favorite theme for AFB this year! Please scan the QR code or copy the link to vote. Voting ends on 1 November and the winning theme will be announced 2 November!</a:t>
            </a:r>
            <a:endParaRPr sz="2800">
              <a:latin typeface="Roboto"/>
              <a:ea typeface="Roboto"/>
              <a:cs typeface="Roboto"/>
              <a:sym typeface="Roboto"/>
            </a:endParaRPr>
          </a:p>
        </p:txBody>
      </p:sp>
      <p:sp>
        <p:nvSpPr>
          <p:cNvPr id="234" name="Google Shape;234;g1e993729b5b_0_248"/>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Theme Voting for AFB</a:t>
            </a:r>
            <a:endParaRPr/>
          </a:p>
        </p:txBody>
      </p:sp>
      <p:sp>
        <p:nvSpPr>
          <p:cNvPr id="235" name="Google Shape;235;g1e993729b5b_0_248"/>
          <p:cNvSpPr txBox="1"/>
          <p:nvPr/>
        </p:nvSpPr>
        <p:spPr>
          <a:xfrm>
            <a:off x="164189" y="6061936"/>
            <a:ext cx="9792000" cy="8427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If you have any questions or concerns, please contact C/ 2nd Lt Sara Mattox @ 4072423829 or at 4804154679@students.ocps.net</a:t>
            </a:r>
            <a:endParaRPr b="0" i="0" sz="2000" u="none" cap="none" strike="noStrike">
              <a:solidFill>
                <a:srgbClr val="000000"/>
              </a:solidFill>
              <a:latin typeface="Calibri"/>
              <a:ea typeface="Calibri"/>
              <a:cs typeface="Calibri"/>
              <a:sym typeface="Calibri"/>
            </a:endParaRPr>
          </a:p>
        </p:txBody>
      </p:sp>
      <p:sp>
        <p:nvSpPr>
          <p:cNvPr id="236" name="Google Shape;236;g1e993729b5b_0_248"/>
          <p:cNvSpPr txBox="1"/>
          <p:nvPr/>
        </p:nvSpPr>
        <p:spPr>
          <a:xfrm>
            <a:off x="1184714" y="4228005"/>
            <a:ext cx="6249600" cy="6426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sng" cap="none" strike="noStrike">
                <a:solidFill>
                  <a:schemeClr val="hlink"/>
                </a:solidFill>
                <a:latin typeface="Calibri"/>
                <a:ea typeface="Calibri"/>
                <a:cs typeface="Calibri"/>
                <a:sym typeface="Calibri"/>
                <a:hlinkClick r:id="rId3"/>
              </a:rPr>
              <a:t>https://tinyurl.com/AFBThemeVoting</a:t>
            </a:r>
            <a:endParaRPr b="0" i="0" sz="1700" u="none" cap="none" strike="noStrike">
              <a:solidFill>
                <a:srgbClr val="000000"/>
              </a:solidFill>
              <a:latin typeface="Calibri"/>
              <a:ea typeface="Calibri"/>
              <a:cs typeface="Calibri"/>
              <a:sym typeface="Calibri"/>
            </a:endParaRPr>
          </a:p>
        </p:txBody>
      </p:sp>
      <p:pic>
        <p:nvPicPr>
          <p:cNvPr id="237" name="Google Shape;237;g1e993729b5b_0_248"/>
          <p:cNvPicPr preferRelativeResize="0"/>
          <p:nvPr/>
        </p:nvPicPr>
        <p:blipFill rotWithShape="1">
          <a:blip r:embed="rId4">
            <a:alphaModFix/>
          </a:blip>
          <a:srcRect b="0" l="0" r="0" t="0"/>
          <a:stretch/>
        </p:blipFill>
        <p:spPr>
          <a:xfrm>
            <a:off x="7612074" y="3390537"/>
            <a:ext cx="2059006" cy="19659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8a35054180_0_278"/>
          <p:cNvSpPr txBox="1"/>
          <p:nvPr>
            <p:ph idx="1" type="body"/>
          </p:nvPr>
        </p:nvSpPr>
        <p:spPr>
          <a:xfrm>
            <a:off x="0" y="1731700"/>
            <a:ext cx="10120500" cy="4283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107"/>
              </a:spcBef>
              <a:spcAft>
                <a:spcPts val="0"/>
              </a:spcAft>
              <a:buSzPts val="1800"/>
              <a:buNone/>
            </a:pPr>
            <a:r>
              <a:rPr lang="en-US"/>
              <a:t>We need 2nd years and some exceptional 1st years to march the 30 count for inspection. If you’re on this list, you’ve stood out in your drill skills and we want to help you get better to do good in marching for inspection;</a:t>
            </a:r>
            <a:endParaRPr/>
          </a:p>
          <a:p>
            <a:pPr indent="0" lvl="0" marL="0" rtl="0" algn="l">
              <a:lnSpc>
                <a:spcPct val="90000"/>
              </a:lnSpc>
              <a:spcBef>
                <a:spcPts val="1107"/>
              </a:spcBef>
              <a:spcAft>
                <a:spcPts val="0"/>
              </a:spcAft>
              <a:buSzPts val="1800"/>
              <a:buNone/>
            </a:pPr>
            <a:r>
              <a:rPr b="1" lang="en-US" sz="3000"/>
              <a:t>Motta, G., Sanchez, Borgeson, Dalton, Walker, Vargas, Tolbert, Chuidian, Le, H., Johnson, Nguyen, Tawil, Bouknight and Wisdom.</a:t>
            </a:r>
            <a:endParaRPr b="1"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rPr lang="en-US" sz="3000"/>
              <a:t>If you can stay after school to practice the 30 count you will earn the achievement ribbon!</a:t>
            </a:r>
            <a:endParaRPr sz="3000"/>
          </a:p>
        </p:txBody>
      </p:sp>
      <p:sp>
        <p:nvSpPr>
          <p:cNvPr id="244" name="Google Shape;244;g28a35054180_0_278"/>
          <p:cNvSpPr txBox="1"/>
          <p:nvPr>
            <p:ph type="title"/>
          </p:nvPr>
        </p:nvSpPr>
        <p:spPr>
          <a:xfrm>
            <a:off x="33592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sz="3000"/>
              <a:t>Inspection Marching Team</a:t>
            </a:r>
            <a:endParaRPr sz="3000"/>
          </a:p>
        </p:txBody>
      </p:sp>
      <p:sp>
        <p:nvSpPr>
          <p:cNvPr id="245" name="Google Shape;245;g28a35054180_0_278"/>
          <p:cNvSpPr txBox="1"/>
          <p:nvPr/>
        </p:nvSpPr>
        <p:spPr>
          <a:xfrm>
            <a:off x="-100" y="6534800"/>
            <a:ext cx="10120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For any questions or concerns contact Cadet Agrafena Ritz at (386) 344-9452</a:t>
            </a:r>
            <a:endParaRPr b="0" i="0" sz="1600" u="none" cap="none" strike="noStrike">
              <a:solidFill>
                <a:srgbClr val="000000"/>
              </a:solidFill>
              <a:latin typeface="Calibri"/>
              <a:ea typeface="Calibri"/>
              <a:cs typeface="Calibri"/>
              <a:sym typeface="Calibri"/>
            </a:endParaRPr>
          </a:p>
        </p:txBody>
      </p:sp>
      <p:pic>
        <p:nvPicPr>
          <p:cNvPr id="246" name="Google Shape;246;g28a35054180_0_278"/>
          <p:cNvPicPr preferRelativeResize="0"/>
          <p:nvPr/>
        </p:nvPicPr>
        <p:blipFill rotWithShape="1">
          <a:blip r:embed="rId3">
            <a:alphaModFix/>
          </a:blip>
          <a:srcRect b="39845" l="0" r="0" t="40045"/>
          <a:stretch/>
        </p:blipFill>
        <p:spPr>
          <a:xfrm>
            <a:off x="6273435" y="5583125"/>
            <a:ext cx="3680940" cy="951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8a35054180_0_400"/>
          <p:cNvSpPr txBox="1"/>
          <p:nvPr>
            <p:ph idx="1" type="body"/>
          </p:nvPr>
        </p:nvSpPr>
        <p:spPr>
          <a:xfrm>
            <a:off x="-100" y="1652975"/>
            <a:ext cx="10120500" cy="49581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107"/>
              </a:spcBef>
              <a:spcAft>
                <a:spcPts val="0"/>
              </a:spcAft>
              <a:buSzPts val="1800"/>
              <a:buNone/>
            </a:pPr>
            <a:r>
              <a:rPr lang="en-US" sz="3000"/>
              <a:t>Fill out this form for when you can practice after school (even if it’s never):</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rPr lang="en-US" sz="3000"/>
              <a:t>If you’re a 2nd or 1st year cadet and you weren’t on the last slide but you feel your drill skills are up to par for inspection-feel free to also fill out the form to be considered for the 30 Count Inspection Team!</a:t>
            </a:r>
            <a:endParaRPr sz="3000"/>
          </a:p>
        </p:txBody>
      </p:sp>
      <p:sp>
        <p:nvSpPr>
          <p:cNvPr id="253" name="Google Shape;253;g28a35054180_0_400"/>
          <p:cNvSpPr txBox="1"/>
          <p:nvPr>
            <p:ph type="title"/>
          </p:nvPr>
        </p:nvSpPr>
        <p:spPr>
          <a:xfrm>
            <a:off x="33592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sz="3000"/>
              <a:t>Inspection Marching Team (contd.)</a:t>
            </a:r>
            <a:endParaRPr sz="3000"/>
          </a:p>
        </p:txBody>
      </p:sp>
      <p:sp>
        <p:nvSpPr>
          <p:cNvPr id="254" name="Google Shape;254;g28a35054180_0_400"/>
          <p:cNvSpPr txBox="1"/>
          <p:nvPr/>
        </p:nvSpPr>
        <p:spPr>
          <a:xfrm>
            <a:off x="-100" y="6534800"/>
            <a:ext cx="10120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For any questions or concerns contact Cadet Agrafena Ritz at (386) 344-9452</a:t>
            </a:r>
            <a:endParaRPr b="0" i="0" sz="1600" u="none" cap="none" strike="noStrike">
              <a:solidFill>
                <a:srgbClr val="000000"/>
              </a:solidFill>
              <a:latin typeface="Calibri"/>
              <a:ea typeface="Calibri"/>
              <a:cs typeface="Calibri"/>
              <a:sym typeface="Calibri"/>
            </a:endParaRPr>
          </a:p>
        </p:txBody>
      </p:sp>
      <p:pic>
        <p:nvPicPr>
          <p:cNvPr id="255" name="Google Shape;255;g28a35054180_0_400"/>
          <p:cNvPicPr preferRelativeResize="0"/>
          <p:nvPr/>
        </p:nvPicPr>
        <p:blipFill rotWithShape="1">
          <a:blip r:embed="rId3">
            <a:alphaModFix/>
          </a:blip>
          <a:srcRect b="0" l="0" r="0" t="0"/>
          <a:stretch/>
        </p:blipFill>
        <p:spPr>
          <a:xfrm>
            <a:off x="3796150" y="2250825"/>
            <a:ext cx="2529600" cy="2543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86ece048e0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002060"/>
                </a:solidFill>
                <a:latin typeface="Times New Roman"/>
                <a:ea typeface="Times New Roman"/>
                <a:cs typeface="Times New Roman"/>
                <a:sym typeface="Times New Roman"/>
              </a:rPr>
              <a:t>Athletic Clearance</a:t>
            </a:r>
            <a:endParaRPr b="1" sz="3800">
              <a:solidFill>
                <a:srgbClr val="002060"/>
              </a:solidFill>
              <a:latin typeface="Times New Roman"/>
              <a:ea typeface="Times New Roman"/>
              <a:cs typeface="Times New Roman"/>
              <a:sym typeface="Times New Roman"/>
            </a:endParaRPr>
          </a:p>
        </p:txBody>
      </p:sp>
      <p:sp>
        <p:nvSpPr>
          <p:cNvPr id="262" name="Google Shape;262;g286ece048e0_0_0"/>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900">
                <a:latin typeface="Roboto"/>
                <a:ea typeface="Roboto"/>
                <a:cs typeface="Roboto"/>
                <a:sym typeface="Roboto"/>
              </a:rPr>
              <a:t>These Cadets below are missing the Athletic Clearance:</a:t>
            </a:r>
            <a:endParaRPr b="1" sz="2900">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Aguilar - Bravo	       Mezime - Delta		Saint Franc-Golf</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Bermudez - Alpha	  Osoria - Charlie	Abrache, S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Ceballos - Charlie	  Palacios - Foxtrot</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Damuth - Alpha		  Parboo -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DeSilva - Charlie		  Rosario - Delta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Doyle - Alpha			  Vazquez-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800"/>
              <a:buFont typeface="Arial"/>
              <a:buNone/>
            </a:pPr>
            <a:r>
              <a:rPr lang="en-US" sz="3000">
                <a:solidFill>
                  <a:srgbClr val="FF0000"/>
                </a:solidFill>
                <a:highlight>
                  <a:schemeClr val="lt1"/>
                </a:highlight>
                <a:latin typeface="Roboto"/>
                <a:ea typeface="Roboto"/>
                <a:cs typeface="Roboto"/>
                <a:sym typeface="Roboto"/>
              </a:rPr>
              <a:t>James- Golf              Almodovar-Charlie</a:t>
            </a:r>
            <a:endParaRPr sz="3000">
              <a:solidFill>
                <a:srgbClr val="FF0000"/>
              </a:solidFill>
              <a:highlight>
                <a:schemeClr val="lt1"/>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chemeClr val="lt1"/>
                </a:highlight>
                <a:latin typeface="Roboto"/>
                <a:ea typeface="Roboto"/>
                <a:cs typeface="Roboto"/>
                <a:sym typeface="Roboto"/>
              </a:rPr>
              <a:t>Madera - Bravo </a:t>
            </a:r>
            <a:r>
              <a:rPr lang="en-US" sz="3000">
                <a:solidFill>
                  <a:srgbClr val="FF0000"/>
                </a:solidFill>
                <a:highlight>
                  <a:srgbClr val="FFFFFF"/>
                </a:highlight>
                <a:latin typeface="Roboto"/>
                <a:ea typeface="Roboto"/>
                <a:cs typeface="Roboto"/>
                <a:sym typeface="Roboto"/>
              </a:rPr>
              <a:t>		 Saint Franc-Alpha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90017ae299_0_0"/>
          <p:cNvSpPr txBox="1"/>
          <p:nvPr>
            <p:ph type="title"/>
          </p:nvPr>
        </p:nvSpPr>
        <p:spPr>
          <a:xfrm>
            <a:off x="695771" y="-10"/>
            <a:ext cx="8728800" cy="1467000"/>
          </a:xfrm>
          <a:prstGeom prst="rect">
            <a:avLst/>
          </a:prstGeom>
          <a:noFill/>
          <a:ln>
            <a:noFill/>
          </a:ln>
        </p:spPr>
        <p:txBody>
          <a:bodyPr anchorCtr="0" anchor="ctr" bIns="46550" lIns="93125" spcFirstLastPara="1" rIns="93125" wrap="square" tIns="46550">
            <a:noAutofit/>
          </a:bodyPr>
          <a:lstStyle/>
          <a:p>
            <a:pPr indent="0" lvl="0" marL="0" rtl="0" algn="ctr">
              <a:lnSpc>
                <a:spcPct val="90000"/>
              </a:lnSpc>
              <a:spcBef>
                <a:spcPts val="0"/>
              </a:spcBef>
              <a:spcAft>
                <a:spcPts val="0"/>
              </a:spcAft>
              <a:buSzPts val="1800"/>
              <a:buNone/>
            </a:pPr>
            <a:r>
              <a:rPr b="1" lang="en-US" sz="4100">
                <a:solidFill>
                  <a:srgbClr val="002060"/>
                </a:solidFill>
                <a:latin typeface="Times New Roman"/>
                <a:ea typeface="Times New Roman"/>
                <a:cs typeface="Times New Roman"/>
                <a:sym typeface="Times New Roman"/>
              </a:rPr>
              <a:t>Cadet Forms</a:t>
            </a:r>
            <a:endParaRPr b="1" sz="4100">
              <a:solidFill>
                <a:srgbClr val="002060"/>
              </a:solidFill>
              <a:latin typeface="Times New Roman"/>
              <a:ea typeface="Times New Roman"/>
              <a:cs typeface="Times New Roman"/>
              <a:sym typeface="Times New Roman"/>
            </a:endParaRPr>
          </a:p>
        </p:txBody>
      </p:sp>
      <p:sp>
        <p:nvSpPr>
          <p:cNvPr id="269" name="Google Shape;269;g290017ae299_0_0"/>
          <p:cNvSpPr txBox="1"/>
          <p:nvPr>
            <p:ph idx="1" type="body"/>
          </p:nvPr>
        </p:nvSpPr>
        <p:spPr>
          <a:xfrm>
            <a:off x="1" y="1309800"/>
            <a:ext cx="12532800" cy="663900"/>
          </a:xfrm>
          <a:prstGeom prst="rect">
            <a:avLst/>
          </a:prstGeom>
          <a:noFill/>
          <a:ln>
            <a:noFill/>
          </a:ln>
        </p:spPr>
        <p:txBody>
          <a:bodyPr anchorCtr="0" anchor="t" bIns="46550" lIns="93125" spcFirstLastPara="1" rIns="93125" wrap="square" tIns="46550">
            <a:noAutofit/>
          </a:bodyPr>
          <a:lstStyle/>
          <a:p>
            <a:pPr indent="0" lvl="0" marL="0" rtl="0" algn="l">
              <a:lnSpc>
                <a:spcPct val="100000"/>
              </a:lnSpc>
              <a:spcBef>
                <a:spcPts val="0"/>
              </a:spcBef>
              <a:spcAft>
                <a:spcPts val="0"/>
              </a:spcAft>
              <a:buSzPts val="1800"/>
              <a:buNone/>
            </a:pPr>
            <a:r>
              <a:rPr b="1" lang="en-US" sz="3000">
                <a:solidFill>
                  <a:srgbClr val="002060"/>
                </a:solidFill>
                <a:latin typeface="Times New Roman"/>
                <a:ea typeface="Times New Roman"/>
                <a:cs typeface="Times New Roman"/>
                <a:sym typeface="Times New Roman"/>
              </a:rPr>
              <a:t>The following cadets are missing the forms listed:</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sp>
        <p:nvSpPr>
          <p:cNvPr id="270" name="Google Shape;270;g290017ae299_0_0"/>
          <p:cNvSpPr txBox="1"/>
          <p:nvPr/>
        </p:nvSpPr>
        <p:spPr>
          <a:xfrm>
            <a:off x="0" y="1869025"/>
            <a:ext cx="3180000" cy="50739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sng" cap="none" strike="noStrike">
                <a:solidFill>
                  <a:srgbClr val="FF0000"/>
                </a:solidFill>
                <a:latin typeface="Arial"/>
                <a:ea typeface="Arial"/>
                <a:cs typeface="Arial"/>
                <a:sym typeface="Arial"/>
              </a:rPr>
              <a:t>Consent Form:</a:t>
            </a:r>
            <a:endParaRPr b="1" i="0" sz="2200" u="sng"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00"/>
                </a:solidFill>
                <a:latin typeface="Arial"/>
                <a:ea typeface="Arial"/>
                <a:cs typeface="Arial"/>
                <a:sym typeface="Arial"/>
              </a:rPr>
              <a:t>Abrache, Hannah</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lang="en-US" sz="2200">
                <a:solidFill>
                  <a:srgbClr val="FF0000"/>
                </a:solidFill>
              </a:rPr>
              <a:t>Abrache, Simon</a:t>
            </a:r>
            <a:endParaRPr sz="2200">
              <a:solidFill>
                <a:srgbClr val="FF0000"/>
              </a:solidFil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Aguilar, Andres</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Barber, Chloe</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Cortes, Jenni</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Damuth, Dalton</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Doyle, Ryan</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Go, Connor</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Nicholas, Alejandro</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00"/>
                </a:solidFill>
                <a:latin typeface="Arial"/>
                <a:ea typeface="Arial"/>
                <a:cs typeface="Arial"/>
                <a:sym typeface="Arial"/>
              </a:rPr>
              <a:t>Osoria, Massyel</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271" name="Google Shape;271;g290017ae299_0_0"/>
          <p:cNvSpPr txBox="1"/>
          <p:nvPr/>
        </p:nvSpPr>
        <p:spPr>
          <a:xfrm>
            <a:off x="4513675" y="1869025"/>
            <a:ext cx="2879700" cy="54093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sng" cap="none" strike="noStrike">
                <a:solidFill>
                  <a:srgbClr val="FF00FF"/>
                </a:solidFill>
                <a:latin typeface="Arial"/>
                <a:ea typeface="Arial"/>
                <a:cs typeface="Arial"/>
                <a:sym typeface="Arial"/>
              </a:rPr>
              <a:t>Cadet Agreement:</a:t>
            </a:r>
            <a:endParaRPr b="1" i="0" sz="2200" u="sng"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Abney, Noah</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Abrache, Hannah</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Adepeju, David</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Nicholas, Alejandro</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Bruce, Wyatt</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Butler, Josiah</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Cortes, Jenni</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Damuth, Dalton</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Doyle, Ryan</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Go, Connor</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272" name="Google Shape;272;g290017ae299_0_0"/>
          <p:cNvSpPr txBox="1"/>
          <p:nvPr/>
        </p:nvSpPr>
        <p:spPr>
          <a:xfrm>
            <a:off x="2230085" y="1973856"/>
            <a:ext cx="2484600" cy="23691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00"/>
                </a:solidFill>
                <a:latin typeface="Arial"/>
                <a:ea typeface="Arial"/>
                <a:cs typeface="Arial"/>
                <a:sym typeface="Arial"/>
              </a:rPr>
              <a:t>Rodriguez, Anali</a:t>
            </a:r>
            <a:r>
              <a:rPr lang="en-US" sz="2200">
                <a:solidFill>
                  <a:srgbClr val="FF0000"/>
                </a:solidFill>
              </a:rPr>
              <a:t>s</a:t>
            </a:r>
            <a:endParaRPr sz="2200">
              <a:solidFill>
                <a:srgbClr val="FF0000"/>
              </a:solidFill>
            </a:endParaRPr>
          </a:p>
          <a:p>
            <a:pPr indent="0" lvl="0" marL="0" marR="0" rtl="0" algn="l">
              <a:lnSpc>
                <a:spcPct val="100000"/>
              </a:lnSpc>
              <a:spcBef>
                <a:spcPts val="0"/>
              </a:spcBef>
              <a:spcAft>
                <a:spcPts val="0"/>
              </a:spcAft>
              <a:buClr>
                <a:schemeClr val="dk1"/>
              </a:buClr>
              <a:buSzPts val="1400"/>
              <a:buFont typeface="Arial"/>
              <a:buNone/>
            </a:pPr>
            <a:r>
              <a:rPr lang="en-US" sz="2200">
                <a:solidFill>
                  <a:srgbClr val="FF0000"/>
                </a:solidFill>
              </a:rPr>
              <a:t>St. Franc, Rose</a:t>
            </a:r>
            <a:endParaRPr sz="2200">
              <a:solidFill>
                <a:srgbClr val="FF0000"/>
              </a:solidFil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Torres, Anthony</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273" name="Google Shape;273;g290017ae299_0_0"/>
          <p:cNvSpPr txBox="1"/>
          <p:nvPr/>
        </p:nvSpPr>
        <p:spPr>
          <a:xfrm>
            <a:off x="6940151" y="1973850"/>
            <a:ext cx="3180000" cy="54066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Hernandez, Angelina</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Madera, Jalissa</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Mezime, Taylor</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Osoria, Massyel</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lang="en-US" sz="2200">
                <a:solidFill>
                  <a:srgbClr val="FF00FF"/>
                </a:solidFill>
              </a:rPr>
              <a:t>Rodriguez, Thalia</a:t>
            </a:r>
            <a:endParaRPr sz="2200">
              <a:solidFill>
                <a:srgbClr val="FF00FF"/>
              </a:solidFil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Rosario, Carlos</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lang="en-US" sz="2200">
                <a:solidFill>
                  <a:srgbClr val="FF00FF"/>
                </a:solidFill>
              </a:rPr>
              <a:t>St. Franc, Rose</a:t>
            </a:r>
            <a:endParaRPr sz="2200">
              <a:solidFill>
                <a:srgbClr val="FF00FF"/>
              </a:solidFil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Shaw, Brooke</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Sherrow, Jeromy</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Torres, Anthony</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274" name="Google Shape;274;g290017ae299_0_0"/>
          <p:cNvSpPr txBox="1"/>
          <p:nvPr/>
        </p:nvSpPr>
        <p:spPr>
          <a:xfrm>
            <a:off x="6101200" y="6942925"/>
            <a:ext cx="4507800" cy="77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75" name="Google Shape;275;g290017ae299_0_0"/>
          <p:cNvSpPr txBox="1"/>
          <p:nvPr/>
        </p:nvSpPr>
        <p:spPr>
          <a:xfrm flipH="1">
            <a:off x="1534675" y="5927425"/>
            <a:ext cx="2484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u="sng">
                <a:solidFill>
                  <a:srgbClr val="0000FF"/>
                </a:solidFill>
                <a:latin typeface="Calibri"/>
                <a:ea typeface="Calibri"/>
                <a:cs typeface="Calibri"/>
                <a:sym typeface="Calibri"/>
              </a:rPr>
              <a:t>Cadet Data Form</a:t>
            </a:r>
            <a:r>
              <a:rPr lang="en-US" sz="2200">
                <a:latin typeface="Calibri"/>
                <a:ea typeface="Calibri"/>
                <a:cs typeface="Calibri"/>
                <a:sym typeface="Calibri"/>
              </a:rPr>
              <a:t>:</a:t>
            </a:r>
            <a:endParaRPr sz="2200">
              <a:latin typeface="Calibri"/>
              <a:ea typeface="Calibri"/>
              <a:cs typeface="Calibri"/>
              <a:sym typeface="Calibri"/>
            </a:endParaRPr>
          </a:p>
          <a:p>
            <a:pPr indent="0" lvl="0" marL="0" rtl="0" algn="l">
              <a:spcBef>
                <a:spcPts val="0"/>
              </a:spcBef>
              <a:spcAft>
                <a:spcPts val="0"/>
              </a:spcAft>
              <a:buNone/>
            </a:pPr>
            <a:r>
              <a:rPr lang="en-US" sz="2200">
                <a:solidFill>
                  <a:srgbClr val="0000FF"/>
                </a:solidFill>
                <a:latin typeface="Calibri"/>
                <a:ea typeface="Calibri"/>
                <a:cs typeface="Calibri"/>
                <a:sym typeface="Calibri"/>
              </a:rPr>
              <a:t>Cortes, Jenni</a:t>
            </a:r>
            <a:endParaRPr sz="2200">
              <a:solidFill>
                <a:srgbClr val="0000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2928597d03a_0_0"/>
          <p:cNvSpPr txBox="1"/>
          <p:nvPr>
            <p:ph type="title"/>
          </p:nvPr>
        </p:nvSpPr>
        <p:spPr>
          <a:xfrm>
            <a:off x="695772" y="285192"/>
            <a:ext cx="8728800" cy="1467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968">
                <a:solidFill>
                  <a:srgbClr val="002060"/>
                </a:solidFill>
                <a:latin typeface="Times New Roman"/>
                <a:ea typeface="Times New Roman"/>
                <a:cs typeface="Times New Roman"/>
                <a:sym typeface="Times New Roman"/>
              </a:rPr>
              <a:t>Logistics Closed</a:t>
            </a:r>
            <a:endParaRPr b="1" sz="3968">
              <a:solidFill>
                <a:srgbClr val="002060"/>
              </a:solidFill>
              <a:latin typeface="Times New Roman"/>
              <a:ea typeface="Times New Roman"/>
              <a:cs typeface="Times New Roman"/>
              <a:sym typeface="Times New Roman"/>
            </a:endParaRPr>
          </a:p>
        </p:txBody>
      </p:sp>
      <p:sp>
        <p:nvSpPr>
          <p:cNvPr id="281" name="Google Shape;281;g2928597d03a_0_0"/>
          <p:cNvSpPr txBox="1"/>
          <p:nvPr>
            <p:ph idx="1" type="body"/>
          </p:nvPr>
        </p:nvSpPr>
        <p:spPr>
          <a:xfrm>
            <a:off x="695771" y="1752257"/>
            <a:ext cx="8728800" cy="5569500"/>
          </a:xfrm>
          <a:prstGeom prst="rect">
            <a:avLst/>
          </a:prstGeom>
        </p:spPr>
        <p:txBody>
          <a:bodyPr anchorCtr="0" anchor="t" bIns="45700" lIns="91425" spcFirstLastPara="1" rIns="91425" wrap="square" tIns="45700">
            <a:noAutofit/>
          </a:bodyPr>
          <a:lstStyle/>
          <a:p>
            <a:pPr indent="0" lvl="0" marL="558800" rtl="0" algn="l">
              <a:spcBef>
                <a:spcPts val="1090"/>
              </a:spcBef>
              <a:spcAft>
                <a:spcPts val="0"/>
              </a:spcAft>
              <a:buNone/>
            </a:pPr>
            <a:r>
              <a:t/>
            </a:r>
            <a:endParaRPr sz="2500">
              <a:solidFill>
                <a:schemeClr val="dk1"/>
              </a:solidFill>
              <a:latin typeface="Calibri"/>
              <a:ea typeface="Calibri"/>
              <a:cs typeface="Calibri"/>
              <a:sym typeface="Calibri"/>
            </a:endParaRPr>
          </a:p>
          <a:p>
            <a:pPr indent="0" lvl="0" marL="558800" rtl="0" algn="l">
              <a:spcBef>
                <a:spcPts val="1090"/>
              </a:spcBef>
              <a:spcAft>
                <a:spcPts val="0"/>
              </a:spcAft>
              <a:buNone/>
            </a:pPr>
            <a:r>
              <a:t/>
            </a:r>
            <a:endParaRPr sz="2500">
              <a:solidFill>
                <a:schemeClr val="dk1"/>
              </a:solidFill>
              <a:latin typeface="Calibri"/>
              <a:ea typeface="Calibri"/>
              <a:cs typeface="Calibri"/>
              <a:sym typeface="Calibri"/>
            </a:endParaRPr>
          </a:p>
          <a:p>
            <a:pPr indent="0" lvl="0" marL="0" rtl="0" algn="l">
              <a:spcBef>
                <a:spcPts val="1090"/>
              </a:spcBef>
              <a:spcAft>
                <a:spcPts val="0"/>
              </a:spcAft>
              <a:buNone/>
            </a:pPr>
            <a:r>
              <a:t/>
            </a:r>
            <a:endParaRPr sz="25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0"/>
              </a:spcBef>
              <a:spcAft>
                <a:spcPts val="0"/>
              </a:spcAft>
              <a:buClr>
                <a:schemeClr val="dk1"/>
              </a:buClr>
              <a:buSzPts val="1400"/>
              <a:buFont typeface="Arial"/>
              <a:buNone/>
            </a:pPr>
            <a:r>
              <a:rPr lang="en-US" sz="2500">
                <a:solidFill>
                  <a:schemeClr val="dk1"/>
                </a:solidFill>
                <a:latin typeface="Calibri"/>
                <a:ea typeface="Calibri"/>
                <a:cs typeface="Calibri"/>
                <a:sym typeface="Calibri"/>
              </a:rPr>
              <a:t>Questions, comments, concerns, contact C/SMSgt Anthony Torres at (775) 544-0842 or 4806810625@studnets.ocps.net</a:t>
            </a:r>
            <a:endParaRPr b="1" sz="2000">
              <a:solidFill>
                <a:schemeClr val="dk1"/>
              </a:solidFill>
            </a:endParaRPr>
          </a:p>
        </p:txBody>
      </p:sp>
      <p:pic>
        <p:nvPicPr>
          <p:cNvPr id="282" name="Google Shape;282;g2928597d03a_0_0"/>
          <p:cNvPicPr preferRelativeResize="0"/>
          <p:nvPr/>
        </p:nvPicPr>
        <p:blipFill>
          <a:blip r:embed="rId3">
            <a:alphaModFix/>
          </a:blip>
          <a:stretch>
            <a:fillRect/>
          </a:stretch>
        </p:blipFill>
        <p:spPr>
          <a:xfrm>
            <a:off x="7156164" y="3069279"/>
            <a:ext cx="2161106" cy="1855720"/>
          </a:xfrm>
          <a:prstGeom prst="rect">
            <a:avLst/>
          </a:prstGeom>
          <a:noFill/>
          <a:ln>
            <a:noFill/>
          </a:ln>
        </p:spPr>
      </p:pic>
      <p:sp>
        <p:nvSpPr>
          <p:cNvPr id="283" name="Google Shape;283;g2928597d03a_0_0"/>
          <p:cNvSpPr txBox="1"/>
          <p:nvPr/>
        </p:nvSpPr>
        <p:spPr>
          <a:xfrm>
            <a:off x="695771" y="2232900"/>
            <a:ext cx="5043900" cy="3123900"/>
          </a:xfrm>
          <a:prstGeom prst="rect">
            <a:avLst/>
          </a:prstGeom>
          <a:noFill/>
          <a:ln>
            <a:noFill/>
          </a:ln>
        </p:spPr>
        <p:txBody>
          <a:bodyPr anchorCtr="0" anchor="t" bIns="112425" lIns="112425" spcFirstLastPara="1" rIns="112425" wrap="square" tIns="112425">
            <a:noAutofit/>
          </a:bodyPr>
          <a:lstStyle/>
          <a:p>
            <a:pPr indent="0" lvl="0" marL="558800" rtl="0" algn="l">
              <a:lnSpc>
                <a:spcPct val="90000"/>
              </a:lnSpc>
              <a:spcBef>
                <a:spcPts val="1100"/>
              </a:spcBef>
              <a:spcAft>
                <a:spcPts val="0"/>
              </a:spcAft>
              <a:buClr>
                <a:schemeClr val="dk1"/>
              </a:buClr>
              <a:buSzPts val="1400"/>
              <a:buFont typeface="Arial"/>
              <a:buNone/>
            </a:pPr>
            <a:r>
              <a:rPr lang="en-US" sz="2500">
                <a:solidFill>
                  <a:schemeClr val="dk1"/>
                </a:solidFill>
                <a:latin typeface="Calibri"/>
                <a:ea typeface="Calibri"/>
                <a:cs typeface="Calibri"/>
                <a:sym typeface="Calibri"/>
              </a:rPr>
              <a:t>Logistics will be closed from 30 October - 14 November if you need anything make sure to get it BEFORE 30 October. </a:t>
            </a:r>
            <a:r>
              <a:rPr lang="en-US" sz="2500" u="sng">
                <a:solidFill>
                  <a:srgbClr val="6D9EEB"/>
                </a:solidFill>
                <a:hlinkClick r:id="rId4">
                  <a:extLst>
                    <a:ext uri="{A12FA001-AC4F-418D-AE19-62706E023703}">
                      <ahyp:hlinkClr val="tx"/>
                    </a:ext>
                  </a:extLst>
                </a:hlinkClick>
              </a:rPr>
              <a:t>https://tinyurl.com/FL-802LSS </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2928597d03a_0_63"/>
          <p:cNvSpPr txBox="1"/>
          <p:nvPr>
            <p:ph type="title"/>
          </p:nvPr>
        </p:nvSpPr>
        <p:spPr>
          <a:xfrm>
            <a:off x="146304" y="166784"/>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Weekly Uniform Reminder</a:t>
            </a:r>
            <a:endParaRPr/>
          </a:p>
        </p:txBody>
      </p:sp>
      <p:sp>
        <p:nvSpPr>
          <p:cNvPr id="289" name="Google Shape;289;g2928597d03a_0_63"/>
          <p:cNvSpPr txBox="1"/>
          <p:nvPr/>
        </p:nvSpPr>
        <p:spPr>
          <a:xfrm>
            <a:off x="3835299" y="1929150"/>
            <a:ext cx="6285000" cy="84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On male uniforms the model rocketry badge is worn centered on the left pocket.</a:t>
            </a:r>
            <a:endParaRPr b="0" i="0" sz="2400" u="none" cap="none" strike="noStrike">
              <a:solidFill>
                <a:srgbClr val="000000"/>
              </a:solidFill>
              <a:latin typeface="Calibri"/>
              <a:ea typeface="Calibri"/>
              <a:cs typeface="Calibri"/>
              <a:sym typeface="Calibri"/>
            </a:endParaRPr>
          </a:p>
        </p:txBody>
      </p:sp>
      <p:sp>
        <p:nvSpPr>
          <p:cNvPr id="290" name="Google Shape;290;g2928597d03a_0_63"/>
          <p:cNvSpPr txBox="1"/>
          <p:nvPr/>
        </p:nvSpPr>
        <p:spPr>
          <a:xfrm>
            <a:off x="146300" y="4917765"/>
            <a:ext cx="62850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lang="en-US" sz="2400">
                <a:latin typeface="Calibri"/>
                <a:ea typeface="Calibri"/>
                <a:cs typeface="Calibri"/>
                <a:sym typeface="Calibri"/>
              </a:rPr>
              <a:t>On the female uniform the model rocketry badge is worn centered left to right and ½ inch above the ribbons. </a:t>
            </a:r>
            <a:endParaRPr b="0" i="0" sz="2400" u="none" cap="none" strike="noStrike">
              <a:solidFill>
                <a:srgbClr val="000000"/>
              </a:solidFill>
              <a:latin typeface="Calibri"/>
              <a:ea typeface="Calibri"/>
              <a:cs typeface="Calibri"/>
              <a:sym typeface="Calibri"/>
            </a:endParaRPr>
          </a:p>
        </p:txBody>
      </p:sp>
      <p:pic>
        <p:nvPicPr>
          <p:cNvPr id="291" name="Google Shape;291;g2928597d03a_0_63"/>
          <p:cNvPicPr preferRelativeResize="0"/>
          <p:nvPr/>
        </p:nvPicPr>
        <p:blipFill>
          <a:blip r:embed="rId3">
            <a:alphaModFix/>
          </a:blip>
          <a:stretch>
            <a:fillRect/>
          </a:stretch>
        </p:blipFill>
        <p:spPr>
          <a:xfrm>
            <a:off x="146300" y="1682275"/>
            <a:ext cx="2991875" cy="3235500"/>
          </a:xfrm>
          <a:prstGeom prst="rect">
            <a:avLst/>
          </a:prstGeom>
          <a:noFill/>
          <a:ln>
            <a:noFill/>
          </a:ln>
        </p:spPr>
      </p:pic>
      <p:pic>
        <p:nvPicPr>
          <p:cNvPr id="292" name="Google Shape;292;g2928597d03a_0_63"/>
          <p:cNvPicPr preferRelativeResize="0"/>
          <p:nvPr/>
        </p:nvPicPr>
        <p:blipFill>
          <a:blip r:embed="rId4">
            <a:alphaModFix/>
          </a:blip>
          <a:stretch>
            <a:fillRect/>
          </a:stretch>
        </p:blipFill>
        <p:spPr>
          <a:xfrm>
            <a:off x="6583700" y="3613050"/>
            <a:ext cx="3384200" cy="31560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290f99e6679_3_0"/>
          <p:cNvSpPr txBox="1"/>
          <p:nvPr>
            <p:ph type="title"/>
          </p:nvPr>
        </p:nvSpPr>
        <p:spPr>
          <a:xfrm>
            <a:off x="695772" y="25734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968">
                <a:solidFill>
                  <a:srgbClr val="23238F"/>
                </a:solidFill>
                <a:latin typeface="Times"/>
                <a:ea typeface="Times"/>
                <a:cs typeface="Times"/>
                <a:sym typeface="Times"/>
              </a:rPr>
              <a:t>School Involvement</a:t>
            </a:r>
            <a:endParaRPr b="1" sz="3968">
              <a:solidFill>
                <a:srgbClr val="23238F"/>
              </a:solidFill>
              <a:latin typeface="Times"/>
              <a:ea typeface="Times"/>
              <a:cs typeface="Times"/>
              <a:sym typeface="Times"/>
            </a:endParaRPr>
          </a:p>
        </p:txBody>
      </p:sp>
      <p:sp>
        <p:nvSpPr>
          <p:cNvPr id="299" name="Google Shape;299;g290f99e6679_3_0"/>
          <p:cNvSpPr txBox="1"/>
          <p:nvPr>
            <p:ph idx="1" type="body"/>
          </p:nvPr>
        </p:nvSpPr>
        <p:spPr>
          <a:xfrm>
            <a:off x="696547" y="1622093"/>
            <a:ext cx="8728800" cy="481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90"/>
              </a:spcBef>
              <a:spcAft>
                <a:spcPts val="0"/>
              </a:spcAft>
              <a:buSzPts val="1800"/>
              <a:buNone/>
            </a:pPr>
            <a:r>
              <a:rPr lang="en-US"/>
              <a:t>We recognize many of you are involved in other school activities. As we prepare for inspection, as well as set up for future collaboration, we would love to hear which activities you are involved in!</a:t>
            </a:r>
            <a:endParaRPr/>
          </a:p>
          <a:p>
            <a:pPr indent="0" lvl="0" marL="0" rtl="0" algn="l">
              <a:lnSpc>
                <a:spcPct val="90000"/>
              </a:lnSpc>
              <a:spcBef>
                <a:spcPts val="1090"/>
              </a:spcBef>
              <a:spcAft>
                <a:spcPts val="0"/>
              </a:spcAft>
              <a:buSzPts val="1800"/>
              <a:buNone/>
            </a:pPr>
            <a:r>
              <a:t/>
            </a:r>
            <a:endParaRPr/>
          </a:p>
          <a:p>
            <a:pPr indent="0" lvl="0" marL="0" rtl="0" algn="l">
              <a:lnSpc>
                <a:spcPct val="90000"/>
              </a:lnSpc>
              <a:spcBef>
                <a:spcPts val="1090"/>
              </a:spcBef>
              <a:spcAft>
                <a:spcPts val="0"/>
              </a:spcAft>
              <a:buSzPts val="1800"/>
              <a:buNone/>
            </a:pPr>
            <a:r>
              <a:rPr lang="en-US"/>
              <a:t>Please let us know with this form: </a:t>
            </a:r>
            <a:r>
              <a:rPr lang="en-US" u="sng">
                <a:solidFill>
                  <a:schemeClr val="hlink"/>
                </a:solidFill>
                <a:hlinkClick r:id="rId3"/>
              </a:rPr>
              <a:t>https://tinyurl.com/FL-802SchoolActivityPoll</a:t>
            </a:r>
            <a:r>
              <a:rPr lang="en-US"/>
              <a:t> </a:t>
            </a:r>
            <a:endParaRPr/>
          </a:p>
        </p:txBody>
      </p:sp>
      <p:pic>
        <p:nvPicPr>
          <p:cNvPr id="300" name="Google Shape;300;g290f99e6679_3_0"/>
          <p:cNvPicPr preferRelativeResize="0"/>
          <p:nvPr/>
        </p:nvPicPr>
        <p:blipFill rotWithShape="1">
          <a:blip r:embed="rId4">
            <a:alphaModFix/>
          </a:blip>
          <a:srcRect b="0" l="0" r="0" t="0"/>
          <a:stretch/>
        </p:blipFill>
        <p:spPr>
          <a:xfrm>
            <a:off x="7568850" y="5038375"/>
            <a:ext cx="2551449" cy="2551449"/>
          </a:xfrm>
          <a:prstGeom prst="rect">
            <a:avLst/>
          </a:prstGeom>
          <a:noFill/>
          <a:ln>
            <a:noFill/>
          </a:ln>
        </p:spPr>
      </p:pic>
      <p:pic>
        <p:nvPicPr>
          <p:cNvPr id="301" name="Google Shape;301;g290f99e6679_3_0"/>
          <p:cNvPicPr preferRelativeResize="0"/>
          <p:nvPr/>
        </p:nvPicPr>
        <p:blipFill rotWithShape="1">
          <a:blip r:embed="rId5">
            <a:alphaModFix/>
          </a:blip>
          <a:srcRect b="0" l="0" r="0" t="0"/>
          <a:stretch/>
        </p:blipFill>
        <p:spPr>
          <a:xfrm>
            <a:off x="0" y="5038375"/>
            <a:ext cx="3828091" cy="2551451"/>
          </a:xfrm>
          <a:prstGeom prst="rect">
            <a:avLst/>
          </a:prstGeom>
          <a:noFill/>
          <a:ln>
            <a:noFill/>
          </a:ln>
        </p:spPr>
      </p:pic>
      <p:pic>
        <p:nvPicPr>
          <p:cNvPr id="302" name="Google Shape;302;g290f99e6679_3_0"/>
          <p:cNvPicPr preferRelativeResize="0"/>
          <p:nvPr/>
        </p:nvPicPr>
        <p:blipFill rotWithShape="1">
          <a:blip r:embed="rId6">
            <a:alphaModFix/>
          </a:blip>
          <a:srcRect b="0" l="0" r="0" t="0"/>
          <a:stretch/>
        </p:blipFill>
        <p:spPr>
          <a:xfrm>
            <a:off x="3715322" y="5038375"/>
            <a:ext cx="3853527" cy="2551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308" name="Google Shape;308;gfb4207d963_0_182"/>
          <p:cNvSpPr txBox="1"/>
          <p:nvPr/>
        </p:nvSpPr>
        <p:spPr>
          <a:xfrm>
            <a:off x="1061900" y="3795726"/>
            <a:ext cx="7996500" cy="23562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rPr b="0" i="0" lang="en-US" sz="3534" u="none" cap="none" strike="noStrike">
                <a:solidFill>
                  <a:schemeClr val="dk1"/>
                </a:solidFill>
                <a:latin typeface="Calibri"/>
                <a:ea typeface="Calibri"/>
                <a:cs typeface="Calibri"/>
                <a:sym typeface="Calibri"/>
              </a:rPr>
              <a:t>Abraham Lincoln</a:t>
            </a:r>
            <a:endParaRPr b="0" i="0" sz="3534"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534"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309" name="Google Shape;309;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Who was the 16th President?</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Maxey Fall Festival (10/26)</a:t>
            </a:r>
            <a:endParaRPr/>
          </a:p>
          <a:p>
            <a:pPr indent="-342900" lvl="1" marL="914400" rtl="0" algn="l">
              <a:lnSpc>
                <a:spcPct val="100000"/>
              </a:lnSpc>
              <a:spcBef>
                <a:spcPts val="0"/>
              </a:spcBef>
              <a:spcAft>
                <a:spcPts val="0"/>
              </a:spcAft>
              <a:buSzPts val="1800"/>
              <a:buChar char="•"/>
            </a:pPr>
            <a:r>
              <a:rPr lang="en-US"/>
              <a:t>Unit Picnic (10/28)</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Inspection Marching Team</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Cadet Forms </a:t>
            </a:r>
            <a:endParaRPr/>
          </a:p>
          <a:p>
            <a:pPr indent="-342900" lvl="1" marL="914400" rtl="0" algn="l">
              <a:lnSpc>
                <a:spcPct val="100000"/>
              </a:lnSpc>
              <a:spcBef>
                <a:spcPts val="0"/>
              </a:spcBef>
              <a:spcAft>
                <a:spcPts val="0"/>
              </a:spcAft>
              <a:buSzPts val="1800"/>
              <a:buChar char="•"/>
            </a:pPr>
            <a:r>
              <a:rPr lang="en-US"/>
              <a:t>Air Force Ball</a:t>
            </a:r>
            <a:endParaRPr/>
          </a:p>
          <a:p>
            <a:pPr indent="-342900" lvl="1" marL="914400" rtl="0" algn="l">
              <a:lnSpc>
                <a:spcPct val="100000"/>
              </a:lnSpc>
              <a:spcBef>
                <a:spcPts val="0"/>
              </a:spcBef>
              <a:spcAft>
                <a:spcPts val="0"/>
              </a:spcAft>
              <a:buSzPts val="1800"/>
              <a:buChar char="•"/>
            </a:pPr>
            <a:r>
              <a:rPr lang="en-US"/>
              <a:t>Theme Voting For AFB</a:t>
            </a:r>
            <a:endParaRPr/>
          </a:p>
          <a:p>
            <a:pPr indent="-342900" lvl="1" marL="914400" rtl="0" algn="l">
              <a:lnSpc>
                <a:spcPct val="100000"/>
              </a:lnSpc>
              <a:spcBef>
                <a:spcPts val="0"/>
              </a:spcBef>
              <a:spcAft>
                <a:spcPts val="0"/>
              </a:spcAft>
              <a:buSzPts val="1800"/>
              <a:buChar char="•"/>
            </a:pPr>
            <a:r>
              <a:rPr lang="en-US"/>
              <a:t>Logistics Update</a:t>
            </a:r>
            <a:endParaRPr/>
          </a:p>
          <a:p>
            <a:pPr indent="-342900" lvl="1" marL="914400" rtl="0" algn="l">
              <a:lnSpc>
                <a:spcPct val="100000"/>
              </a:lnSpc>
              <a:spcBef>
                <a:spcPts val="0"/>
              </a:spcBef>
              <a:spcAft>
                <a:spcPts val="0"/>
              </a:spcAft>
              <a:buSzPts val="1800"/>
              <a:buChar char="•"/>
            </a:pPr>
            <a:r>
              <a:rPr lang="en-US"/>
              <a:t>Weekly Uniform Reminder</a:t>
            </a:r>
            <a:endParaRPr/>
          </a:p>
        </p:txBody>
      </p:sp>
      <p:sp>
        <p:nvSpPr>
          <p:cNvPr id="316" name="Google Shape;316;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144" name="Google Shape;144;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145" name="Google Shape;145;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146" name="Google Shape;146;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147" name="Google Shape;147;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148" name="Google Shape;148;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150" name="Google Shape;150;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2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2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822"/>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1822"/>
                                        <p:tgtEl>
                                          <p:spTgt spid="15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322" name="Google Shape;322;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157" name="Google Shape;157;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(Acting):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158" name="Google Shape;158;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159" name="Google Shape;159;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160" name="Google Shape;160;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161" name="Google Shape;161;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162" name="Google Shape;162;gf9758be2c3_0_339"/>
          <p:cNvSpPr txBox="1"/>
          <p:nvPr/>
        </p:nvSpPr>
        <p:spPr>
          <a:xfrm>
            <a:off x="3051124" y="2982075"/>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163" name="Google Shape;163;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164" name="Google Shape;164;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165" name="Google Shape;165;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166" name="Google Shape;166;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167" name="Google Shape;167;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Major Aidan Bernhard</a:t>
            </a:r>
            <a:endParaRPr b="1" i="0" sz="3200" u="none" cap="none" strike="noStrike">
              <a:solidFill>
                <a:srgbClr val="FF0000"/>
              </a:solidFill>
              <a:latin typeface="Arial"/>
              <a:ea typeface="Arial"/>
              <a:cs typeface="Arial"/>
              <a:sym typeface="Arial"/>
            </a:endParaRPr>
          </a:p>
        </p:txBody>
      </p:sp>
      <p:sp>
        <p:nvSpPr>
          <p:cNvPr id="168" name="Google Shape;168;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69" name="Google Shape;169;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70" name="Google Shape;170;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1st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822"/>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822"/>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822"/>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822"/>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822"/>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822"/>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822"/>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822"/>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822"/>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822"/>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e993729b5b_0_0"/>
          <p:cNvSpPr txBox="1"/>
          <p:nvPr>
            <p:ph idx="1" type="body"/>
          </p:nvPr>
        </p:nvSpPr>
        <p:spPr>
          <a:xfrm>
            <a:off x="156650" y="1624625"/>
            <a:ext cx="9807000" cy="5121000"/>
          </a:xfrm>
          <a:prstGeom prst="rect">
            <a:avLst/>
          </a:prstGeom>
          <a:noFill/>
          <a:ln>
            <a:noFill/>
          </a:ln>
        </p:spPr>
        <p:txBody>
          <a:bodyPr anchorCtr="0" anchor="t" bIns="41275" lIns="82600" spcFirstLastPara="1" rIns="82600" wrap="square" tIns="41275">
            <a:normAutofit/>
          </a:bodyPr>
          <a:lstStyle/>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Please register as an ADDitions volunteer. </a:t>
            </a:r>
            <a:r>
              <a:rPr lang="en-US" sz="2561">
                <a:solidFill>
                  <a:schemeClr val="dk1"/>
                </a:solidFill>
                <a:latin typeface="Roboto"/>
                <a:ea typeface="Roboto"/>
                <a:cs typeface="Roboto"/>
                <a:sym typeface="Roboto"/>
              </a:rPr>
              <a:t>This is how your working time is tracked by the school and events coordinator.</a:t>
            </a:r>
            <a:endParaRPr/>
          </a:p>
          <a:p>
            <a:pPr indent="0" lvl="0" marL="0" rtl="0" algn="l">
              <a:lnSpc>
                <a:spcPct val="90000"/>
              </a:lnSpc>
              <a:spcBef>
                <a:spcPts val="900"/>
              </a:spcBef>
              <a:spcAft>
                <a:spcPts val="0"/>
              </a:spcAft>
              <a:buClr>
                <a:schemeClr val="dk1"/>
              </a:buClr>
              <a:buSzPts val="1100"/>
              <a:buFont typeface="Arial"/>
              <a:buNone/>
            </a:pPr>
            <a:r>
              <a:rPr lang="en-US" sz="2561" u="sng">
                <a:solidFill>
                  <a:schemeClr val="dk1"/>
                </a:solidFill>
                <a:latin typeface="Roboto"/>
                <a:ea typeface="Roboto"/>
                <a:cs typeface="Roboto"/>
                <a:sym typeface="Roboto"/>
                <a:hlinkClick r:id="rId3">
                  <a:extLst>
                    <a:ext uri="{A12FA001-AC4F-418D-AE19-62706E023703}">
                      <ahyp:hlinkClr val="tx"/>
                    </a:ext>
                  </a:extLst>
                </a:hlinkClick>
              </a:rPr>
              <a:t>https://tinyurl.com/maxeyadditions</a:t>
            </a:r>
            <a:endParaRPr sz="2561">
              <a:solidFill>
                <a:schemeClr val="dk1"/>
              </a:solidFill>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chemeClr val="dk1"/>
                </a:solidFill>
                <a:latin typeface="Roboto"/>
                <a:ea typeface="Roboto"/>
                <a:cs typeface="Roboto"/>
                <a:sym typeface="Roboto"/>
              </a:rPr>
              <a:t>Please also sign up for a time slot and the job you want.</a:t>
            </a:r>
            <a:endParaRPr/>
          </a:p>
          <a:p>
            <a:pPr indent="0" lvl="0" marL="0" rtl="0" algn="l">
              <a:lnSpc>
                <a:spcPct val="90000"/>
              </a:lnSpc>
              <a:spcBef>
                <a:spcPts val="900"/>
              </a:spcBef>
              <a:spcAft>
                <a:spcPts val="0"/>
              </a:spcAft>
              <a:buClr>
                <a:schemeClr val="dk1"/>
              </a:buClr>
              <a:buSzPts val="1100"/>
              <a:buFont typeface="Arial"/>
              <a:buNone/>
            </a:pPr>
            <a:r>
              <a:rPr lang="en-US" sz="2561" u="sng">
                <a:solidFill>
                  <a:schemeClr val="dk1"/>
                </a:solidFill>
                <a:latin typeface="Roboto"/>
                <a:ea typeface="Roboto"/>
                <a:cs typeface="Roboto"/>
                <a:sym typeface="Roboto"/>
                <a:hlinkClick r:id="rId4">
                  <a:extLst>
                    <a:ext uri="{A12FA001-AC4F-418D-AE19-62706E023703}">
                      <ahyp:hlinkClr val="tx"/>
                    </a:ext>
                  </a:extLst>
                </a:hlinkClick>
              </a:rPr>
              <a:t>https://tinyurl.com/maxeysignupgenius</a:t>
            </a:r>
            <a:endParaRPr sz="2561">
              <a:solidFill>
                <a:schemeClr val="dk1"/>
              </a:solidFill>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t/>
            </a:r>
            <a:endParaRPr sz="2561">
              <a:solidFill>
                <a:schemeClr val="dk1"/>
              </a:solidFill>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chemeClr val="dk1"/>
                </a:solidFill>
                <a:latin typeface="Roboto"/>
                <a:ea typeface="Roboto"/>
                <a:cs typeface="Roboto"/>
                <a:sym typeface="Roboto"/>
              </a:rPr>
              <a:t>Do this </a:t>
            </a:r>
            <a:r>
              <a:rPr lang="en-US" sz="2561">
                <a:solidFill>
                  <a:srgbClr val="FF0000"/>
                </a:solidFill>
                <a:latin typeface="Roboto"/>
                <a:ea typeface="Roboto"/>
                <a:cs typeface="Roboto"/>
                <a:sym typeface="Roboto"/>
              </a:rPr>
              <a:t>ASAP</a:t>
            </a:r>
            <a:r>
              <a:rPr lang="en-US" sz="2561">
                <a:solidFill>
                  <a:schemeClr val="dk1"/>
                </a:solidFill>
                <a:latin typeface="Roboto"/>
                <a:ea typeface="Roboto"/>
                <a:cs typeface="Roboto"/>
                <a:sym typeface="Roboto"/>
              </a:rPr>
              <a:t>, as the event is this Thursday, </a:t>
            </a:r>
            <a:r>
              <a:rPr lang="en-US" sz="2561">
                <a:solidFill>
                  <a:srgbClr val="FF0000"/>
                </a:solidFill>
                <a:latin typeface="Roboto"/>
                <a:ea typeface="Roboto"/>
                <a:cs typeface="Roboto"/>
                <a:sym typeface="Roboto"/>
              </a:rPr>
              <a:t>10/26</a:t>
            </a:r>
            <a:r>
              <a:rPr lang="en-US" sz="2561">
                <a:solidFill>
                  <a:schemeClr val="dk1"/>
                </a:solidFill>
                <a:latin typeface="Roboto"/>
                <a:ea typeface="Roboto"/>
                <a:cs typeface="Roboto"/>
                <a:sym typeface="Roboto"/>
              </a:rPr>
              <a:t>.</a:t>
            </a:r>
            <a:endParaRPr/>
          </a:p>
        </p:txBody>
      </p:sp>
      <p:sp>
        <p:nvSpPr>
          <p:cNvPr id="177" name="Google Shape;177;g1e993729b5b_0_0"/>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Maxey Elementary Fall Festival</a:t>
            </a:r>
            <a:endParaRPr sz="3500"/>
          </a:p>
        </p:txBody>
      </p:sp>
      <p:sp>
        <p:nvSpPr>
          <p:cNvPr id="178" name="Google Shape;178;g1e993729b5b_0_0"/>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9" name="Google Shape;179;g1e993729b5b_0_0"/>
          <p:cNvSpPr txBox="1"/>
          <p:nvPr/>
        </p:nvSpPr>
        <p:spPr>
          <a:xfrm>
            <a:off x="850" y="6082150"/>
            <a:ext cx="10120200" cy="81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50" u="none" cap="none" strike="noStrike">
                <a:solidFill>
                  <a:schemeClr val="dk1"/>
                </a:solidFill>
                <a:latin typeface="Roboto"/>
                <a:ea typeface="Roboto"/>
                <a:cs typeface="Roboto"/>
                <a:sym typeface="Roboto"/>
              </a:rPr>
              <a:t>For any questions, comments, or concerns, please contact</a:t>
            </a:r>
            <a:endParaRPr b="0" i="0" sz="205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000"/>
              <a:buFont typeface="Arial"/>
              <a:buNone/>
            </a:pPr>
            <a:r>
              <a:rPr b="1" i="0" lang="en-US" sz="2050" u="none" cap="none" strike="noStrike">
                <a:solidFill>
                  <a:schemeClr val="dk1"/>
                </a:solidFill>
                <a:latin typeface="Roboto"/>
                <a:ea typeface="Roboto"/>
                <a:cs typeface="Roboto"/>
                <a:sym typeface="Roboto"/>
              </a:rPr>
              <a:t>C/SrAmn Kei Seddon @ </a:t>
            </a:r>
            <a:r>
              <a:rPr b="1" i="0" lang="en-US" sz="2050" u="sng" cap="none" strike="noStrike">
                <a:solidFill>
                  <a:schemeClr val="dk1"/>
                </a:solidFill>
                <a:latin typeface="Roboto"/>
                <a:ea typeface="Roboto"/>
                <a:cs typeface="Roboto"/>
                <a:sym typeface="Roboto"/>
              </a:rPr>
              <a:t>321-888-1698</a:t>
            </a:r>
            <a:endParaRPr b="0" i="0" sz="2050" u="sng" cap="none" strike="noStrike">
              <a:solidFill>
                <a:srgbClr val="FF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e994f73a3b_0_0"/>
          <p:cNvSpPr txBox="1"/>
          <p:nvPr>
            <p:ph idx="1" type="body"/>
          </p:nvPr>
        </p:nvSpPr>
        <p:spPr>
          <a:xfrm>
            <a:off x="156650" y="1624625"/>
            <a:ext cx="4788600" cy="5121000"/>
          </a:xfrm>
          <a:prstGeom prst="rect">
            <a:avLst/>
          </a:prstGeom>
          <a:noFill/>
          <a:ln>
            <a:noFill/>
          </a:ln>
        </p:spPr>
        <p:txBody>
          <a:bodyPr anchorCtr="0" anchor="t" bIns="41275" lIns="82600" spcFirstLastPara="1" rIns="82600" wrap="square" tIns="41275">
            <a:normAutofit/>
          </a:bodyPr>
          <a:lstStyle/>
          <a:p>
            <a:pPr indent="0" lvl="0" marL="0" rtl="0" algn="l">
              <a:lnSpc>
                <a:spcPct val="90000"/>
              </a:lnSpc>
              <a:spcBef>
                <a:spcPts val="900"/>
              </a:spcBef>
              <a:spcAft>
                <a:spcPts val="0"/>
              </a:spcAft>
              <a:buClr>
                <a:schemeClr val="dk1"/>
              </a:buClr>
              <a:buSzPts val="1100"/>
              <a:buFont typeface="Arial"/>
              <a:buNone/>
            </a:pPr>
            <a:r>
              <a:rPr lang="en-US" sz="2761">
                <a:solidFill>
                  <a:srgbClr val="000000"/>
                </a:solidFill>
                <a:latin typeface="Roboto"/>
                <a:ea typeface="Roboto"/>
                <a:cs typeface="Roboto"/>
                <a:sym typeface="Roboto"/>
              </a:rPr>
              <a:t>If </a:t>
            </a:r>
            <a:r>
              <a:rPr lang="en-US" sz="2761">
                <a:solidFill>
                  <a:srgbClr val="000000"/>
                </a:solidFill>
                <a:latin typeface="Roboto"/>
                <a:ea typeface="Roboto"/>
                <a:cs typeface="Roboto"/>
                <a:sym typeface="Roboto"/>
              </a:rPr>
              <a:t>you</a:t>
            </a:r>
            <a:r>
              <a:rPr lang="en-US" sz="2761">
                <a:solidFill>
                  <a:srgbClr val="000000"/>
                </a:solidFill>
                <a:latin typeface="Roboto"/>
                <a:ea typeface="Roboto"/>
                <a:cs typeface="Roboto"/>
                <a:sym typeface="Roboto"/>
              </a:rPr>
              <a:t> are interested in applying for the Group Commander position please email SMSgt Spencer at </a:t>
            </a:r>
            <a:r>
              <a:rPr lang="en-US" sz="2761" u="sng">
                <a:solidFill>
                  <a:srgbClr val="000000"/>
                </a:solidFill>
                <a:latin typeface="Roboto"/>
                <a:ea typeface="Roboto"/>
                <a:cs typeface="Roboto"/>
                <a:sym typeface="Roboto"/>
                <a:hlinkClick r:id="rId3">
                  <a:extLst>
                    <a:ext uri="{A12FA001-AC4F-418D-AE19-62706E023703}">
                      <ahyp:hlinkClr val="tx"/>
                    </a:ext>
                  </a:extLst>
                </a:hlinkClick>
              </a:rPr>
              <a:t>shonda.spencer@ocps.net</a:t>
            </a:r>
            <a:r>
              <a:rPr lang="en-US" sz="2761">
                <a:solidFill>
                  <a:srgbClr val="000000"/>
                </a:solidFill>
                <a:latin typeface="Roboto"/>
                <a:ea typeface="Roboto"/>
                <a:cs typeface="Roboto"/>
                <a:sym typeface="Roboto"/>
              </a:rPr>
              <a:t> to inform her. She will send you the information you need.</a:t>
            </a:r>
            <a:endParaRPr sz="3299">
              <a:solidFill>
                <a:srgbClr val="000000"/>
              </a:solidFill>
            </a:endParaRPr>
          </a:p>
        </p:txBody>
      </p:sp>
      <p:sp>
        <p:nvSpPr>
          <p:cNvPr id="186" name="Google Shape;186;g1e994f73a3b_0_0"/>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Group Commander </a:t>
            </a:r>
            <a:endParaRPr sz="3500"/>
          </a:p>
        </p:txBody>
      </p:sp>
      <p:sp>
        <p:nvSpPr>
          <p:cNvPr id="187" name="Google Shape;187;g1e994f73a3b_0_0"/>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88" name="Google Shape;188;g1e994f73a3b_0_0"/>
          <p:cNvPicPr preferRelativeResize="0"/>
          <p:nvPr/>
        </p:nvPicPr>
        <p:blipFill>
          <a:blip r:embed="rId4">
            <a:alphaModFix/>
          </a:blip>
          <a:stretch>
            <a:fillRect/>
          </a:stretch>
        </p:blipFill>
        <p:spPr>
          <a:xfrm>
            <a:off x="6227675" y="1915711"/>
            <a:ext cx="3167274" cy="42230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e994f73a3b_0_23"/>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400"/>
              <a:buNone/>
            </a:pPr>
            <a:r>
              <a:rPr b="1" lang="en-US" sz="2400" u="sng"/>
              <a:t>Report cards will be out tomorrow</a:t>
            </a:r>
            <a:r>
              <a:rPr lang="en-US" sz="2400"/>
              <a:t>, and are required for your promotion as well as your eligibility for receiving different semester awards.</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Please send a PDF file of your report card to </a:t>
            </a:r>
            <a:r>
              <a:rPr lang="en-US" sz="2400" u="sng">
                <a:solidFill>
                  <a:schemeClr val="hlink"/>
                </a:solidFill>
                <a:hlinkClick r:id="rId3"/>
              </a:rPr>
              <a:t>shonda.spencer@ocps.net</a:t>
            </a:r>
            <a:r>
              <a:rPr lang="en-US" sz="2400"/>
              <a:t> by Friday, 27 October so that your GPA may be calculated.</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If you have any questions, please contact Cadet Aidan Bernhard at </a:t>
            </a:r>
            <a:r>
              <a:rPr lang="en-US" sz="2400" u="sng">
                <a:solidFill>
                  <a:schemeClr val="hlink"/>
                </a:solidFill>
                <a:hlinkClick r:id="rId4"/>
              </a:rPr>
              <a:t>4804148902@students.ocps.net</a:t>
            </a:r>
            <a:r>
              <a:rPr lang="en-US" sz="2400"/>
              <a:t> (for business purposes only).</a:t>
            </a:r>
            <a:endParaRPr sz="2400"/>
          </a:p>
        </p:txBody>
      </p:sp>
      <p:sp>
        <p:nvSpPr>
          <p:cNvPr id="194" name="Google Shape;194;g1e994f73a3b_0_23"/>
          <p:cNvSpPr txBox="1"/>
          <p:nvPr>
            <p:ph type="title"/>
          </p:nvPr>
        </p:nvSpPr>
        <p:spPr>
          <a:xfrm>
            <a:off x="146304" y="166809"/>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Report Cards</a:t>
            </a:r>
            <a:endParaRPr/>
          </a:p>
        </p:txBody>
      </p:sp>
      <p:pic>
        <p:nvPicPr>
          <p:cNvPr id="195" name="Google Shape;195;g1e994f73a3b_0_23"/>
          <p:cNvPicPr preferRelativeResize="0"/>
          <p:nvPr/>
        </p:nvPicPr>
        <p:blipFill rotWithShape="1">
          <a:blip r:embed="rId5">
            <a:alphaModFix/>
          </a:blip>
          <a:srcRect b="0" l="0" r="0" t="0"/>
          <a:stretch/>
        </p:blipFill>
        <p:spPr>
          <a:xfrm>
            <a:off x="-12" y="4431788"/>
            <a:ext cx="1390650" cy="1524000"/>
          </a:xfrm>
          <a:prstGeom prst="rect">
            <a:avLst/>
          </a:prstGeom>
          <a:noFill/>
          <a:ln>
            <a:noFill/>
          </a:ln>
        </p:spPr>
      </p:pic>
      <p:cxnSp>
        <p:nvCxnSpPr>
          <p:cNvPr id="196" name="Google Shape;196;g1e994f73a3b_0_23"/>
          <p:cNvCxnSpPr>
            <a:stCxn id="195" idx="3"/>
            <a:endCxn id="197" idx="1"/>
          </p:cNvCxnSpPr>
          <p:nvPr/>
        </p:nvCxnSpPr>
        <p:spPr>
          <a:xfrm>
            <a:off x="1390638" y="5193788"/>
            <a:ext cx="271200" cy="0"/>
          </a:xfrm>
          <a:prstGeom prst="straightConnector1">
            <a:avLst/>
          </a:prstGeom>
          <a:noFill/>
          <a:ln cap="flat" cmpd="sng" w="9525">
            <a:solidFill>
              <a:schemeClr val="dk2"/>
            </a:solidFill>
            <a:prstDash val="solid"/>
            <a:round/>
            <a:headEnd len="sm" w="sm" type="none"/>
            <a:tailEnd len="med" w="med" type="triangle"/>
          </a:ln>
        </p:spPr>
      </p:cxnSp>
      <p:pic>
        <p:nvPicPr>
          <p:cNvPr id="197" name="Google Shape;197;g1e994f73a3b_0_23"/>
          <p:cNvPicPr preferRelativeResize="0"/>
          <p:nvPr/>
        </p:nvPicPr>
        <p:blipFill rotWithShape="1">
          <a:blip r:embed="rId6">
            <a:alphaModFix/>
          </a:blip>
          <a:srcRect b="0" l="0" r="0" t="71212"/>
          <a:stretch/>
        </p:blipFill>
        <p:spPr>
          <a:xfrm>
            <a:off x="1661725" y="4561350"/>
            <a:ext cx="1650600" cy="1264888"/>
          </a:xfrm>
          <a:prstGeom prst="rect">
            <a:avLst/>
          </a:prstGeom>
          <a:noFill/>
          <a:ln>
            <a:noFill/>
          </a:ln>
        </p:spPr>
      </p:pic>
      <p:cxnSp>
        <p:nvCxnSpPr>
          <p:cNvPr id="198" name="Google Shape;198;g1e994f73a3b_0_23"/>
          <p:cNvCxnSpPr>
            <a:stCxn id="197" idx="3"/>
          </p:cNvCxnSpPr>
          <p:nvPr/>
        </p:nvCxnSpPr>
        <p:spPr>
          <a:xfrm flipH="1" rot="10800000">
            <a:off x="3312325" y="5185994"/>
            <a:ext cx="271200" cy="7800"/>
          </a:xfrm>
          <a:prstGeom prst="straightConnector1">
            <a:avLst/>
          </a:prstGeom>
          <a:noFill/>
          <a:ln cap="flat" cmpd="sng" w="9525">
            <a:solidFill>
              <a:schemeClr val="dk2"/>
            </a:solidFill>
            <a:prstDash val="solid"/>
            <a:round/>
            <a:headEnd len="sm" w="sm" type="none"/>
            <a:tailEnd len="med" w="med" type="triangle"/>
          </a:ln>
        </p:spPr>
      </p:cxnSp>
      <p:pic>
        <p:nvPicPr>
          <p:cNvPr id="199" name="Google Shape;199;g1e994f73a3b_0_23"/>
          <p:cNvPicPr preferRelativeResize="0"/>
          <p:nvPr/>
        </p:nvPicPr>
        <p:blipFill rotWithShape="1">
          <a:blip r:embed="rId7">
            <a:alphaModFix/>
          </a:blip>
          <a:srcRect b="0" l="0" r="0" t="0"/>
          <a:stretch/>
        </p:blipFill>
        <p:spPr>
          <a:xfrm>
            <a:off x="3583400" y="4929375"/>
            <a:ext cx="6536774" cy="5210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8a35054180_0_0"/>
          <p:cNvSpPr txBox="1"/>
          <p:nvPr>
            <p:ph type="title"/>
          </p:nvPr>
        </p:nvSpPr>
        <p:spPr>
          <a:xfrm>
            <a:off x="695772" y="291648"/>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23238F"/>
                </a:solidFill>
                <a:latin typeface="Times New Roman"/>
                <a:ea typeface="Times New Roman"/>
                <a:cs typeface="Times New Roman"/>
                <a:sym typeface="Times New Roman"/>
              </a:rPr>
              <a:t>FL-802 Unit Picnic!!</a:t>
            </a:r>
            <a:endParaRPr b="1" sz="3800">
              <a:solidFill>
                <a:srgbClr val="23238F"/>
              </a:solidFill>
              <a:latin typeface="Times New Roman"/>
              <a:ea typeface="Times New Roman"/>
              <a:cs typeface="Times New Roman"/>
              <a:sym typeface="Times New Roman"/>
            </a:endParaRPr>
          </a:p>
        </p:txBody>
      </p:sp>
      <p:sp>
        <p:nvSpPr>
          <p:cNvPr id="205" name="Google Shape;205;g28a35054180_0_0"/>
          <p:cNvSpPr txBox="1"/>
          <p:nvPr/>
        </p:nvSpPr>
        <p:spPr>
          <a:xfrm>
            <a:off x="555986" y="1705442"/>
            <a:ext cx="9008400" cy="50295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Calibri"/>
                <a:ea typeface="Calibri"/>
                <a:cs typeface="Calibri"/>
                <a:sym typeface="Calibri"/>
              </a:rPr>
              <a:t>The unit picnic is the first time during the school year the whole unit is invited out to meet one another and boost morale! Food, fun, and friends is what this event is all about!</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Calibri"/>
                <a:ea typeface="Calibri"/>
                <a:cs typeface="Calibri"/>
                <a:sym typeface="Calibri"/>
              </a:rPr>
              <a:t>Parents and family are more than welcome to come and hang out for the duration of the picnic. (more information on the next slide.)</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Calibri"/>
                <a:ea typeface="Calibri"/>
                <a:cs typeface="Calibri"/>
                <a:sym typeface="Calibri"/>
              </a:rPr>
              <a:t>Date:</a:t>
            </a:r>
            <a:r>
              <a:rPr b="0" i="0" lang="en-US" sz="2600" u="none" cap="none" strike="noStrike">
                <a:solidFill>
                  <a:srgbClr val="000000"/>
                </a:solidFill>
                <a:latin typeface="Calibri"/>
                <a:ea typeface="Calibri"/>
                <a:cs typeface="Calibri"/>
                <a:sym typeface="Calibri"/>
              </a:rPr>
              <a:t> 28 October</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Calibri"/>
                <a:ea typeface="Calibri"/>
                <a:cs typeface="Calibri"/>
                <a:sym typeface="Calibri"/>
              </a:rPr>
              <a:t>Time:</a:t>
            </a:r>
            <a:r>
              <a:rPr b="0" i="0" lang="en-US" sz="2600" u="none" cap="none" strike="noStrike">
                <a:solidFill>
                  <a:srgbClr val="000000"/>
                </a:solidFill>
                <a:latin typeface="Calibri"/>
                <a:ea typeface="Calibri"/>
                <a:cs typeface="Calibri"/>
                <a:sym typeface="Calibri"/>
              </a:rPr>
              <a:t> 1100-1400</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Calibri"/>
                <a:ea typeface="Calibri"/>
                <a:cs typeface="Calibri"/>
                <a:sym typeface="Calibri"/>
              </a:rPr>
              <a:t>Location: </a:t>
            </a:r>
            <a:r>
              <a:rPr b="0" i="0" lang="en-US" sz="2600" u="none" cap="none" strike="noStrike">
                <a:solidFill>
                  <a:srgbClr val="000000"/>
                </a:solidFill>
                <a:latin typeface="Calibri"/>
                <a:ea typeface="Calibri"/>
                <a:cs typeface="Calibri"/>
                <a:sym typeface="Calibri"/>
              </a:rPr>
              <a:t>Veterans Memorial Park (420 S Park Ave, Winter Garden, FL)</a:t>
            </a:r>
            <a:endParaRPr b="0" i="0" sz="26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1e9310e5525_0_152"/>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800"/>
              <a:buNone/>
            </a:pPr>
            <a:r>
              <a:rPr lang="en-US" sz="2600">
                <a:solidFill>
                  <a:srgbClr val="000000"/>
                </a:solidFill>
              </a:rPr>
              <a:t>If you are interested in going please fill out the google form below as well as fill out the perfect potluck link! </a:t>
            </a:r>
            <a:endParaRPr sz="2600">
              <a:solidFill>
                <a:srgbClr val="000000"/>
              </a:solidFill>
            </a:endParaRPr>
          </a:p>
          <a:p>
            <a:pPr indent="0" lvl="0" marL="0" rtl="0" algn="l">
              <a:lnSpc>
                <a:spcPct val="90000"/>
              </a:lnSpc>
              <a:spcBef>
                <a:spcPts val="1107"/>
              </a:spcBef>
              <a:spcAft>
                <a:spcPts val="0"/>
              </a:spcAft>
              <a:buSzPts val="1800"/>
              <a:buNone/>
            </a:pPr>
            <a:r>
              <a:t/>
            </a:r>
            <a:endParaRPr/>
          </a:p>
        </p:txBody>
      </p:sp>
      <p:sp>
        <p:nvSpPr>
          <p:cNvPr id="212" name="Google Shape;212;g1e9310e5525_0_15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FL-802 Unit Picnic!!</a:t>
            </a:r>
            <a:endParaRPr/>
          </a:p>
        </p:txBody>
      </p:sp>
      <p:sp>
        <p:nvSpPr>
          <p:cNvPr id="213" name="Google Shape;213;g1e9310e5525_0_152"/>
          <p:cNvSpPr txBox="1"/>
          <p:nvPr/>
        </p:nvSpPr>
        <p:spPr>
          <a:xfrm>
            <a:off x="4985028" y="3128230"/>
            <a:ext cx="5060100" cy="5502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Calibri"/>
                <a:ea typeface="Calibri"/>
                <a:cs typeface="Calibri"/>
                <a:sym typeface="Calibri"/>
              </a:rPr>
              <a:t>https://tinyurl.com/PerfectPotluck802</a:t>
            </a:r>
            <a:endParaRPr b="0" i="0" sz="1200" u="none" cap="none" strike="noStrike">
              <a:solidFill>
                <a:srgbClr val="000000"/>
              </a:solidFill>
              <a:latin typeface="Calibri"/>
              <a:ea typeface="Calibri"/>
              <a:cs typeface="Calibri"/>
              <a:sym typeface="Calibri"/>
            </a:endParaRPr>
          </a:p>
        </p:txBody>
      </p:sp>
      <p:pic>
        <p:nvPicPr>
          <p:cNvPr id="214" name="Google Shape;214;g1e9310e5525_0_152"/>
          <p:cNvPicPr preferRelativeResize="0"/>
          <p:nvPr/>
        </p:nvPicPr>
        <p:blipFill rotWithShape="1">
          <a:blip r:embed="rId3">
            <a:alphaModFix/>
          </a:blip>
          <a:srcRect b="0" l="0" r="0" t="0"/>
          <a:stretch/>
        </p:blipFill>
        <p:spPr>
          <a:xfrm>
            <a:off x="6587409" y="3983053"/>
            <a:ext cx="1855388" cy="1749969"/>
          </a:xfrm>
          <a:prstGeom prst="rect">
            <a:avLst/>
          </a:prstGeom>
          <a:noFill/>
          <a:ln>
            <a:noFill/>
          </a:ln>
        </p:spPr>
      </p:pic>
      <p:sp>
        <p:nvSpPr>
          <p:cNvPr id="215" name="Google Shape;215;g1e9310e5525_0_152"/>
          <p:cNvSpPr txBox="1"/>
          <p:nvPr/>
        </p:nvSpPr>
        <p:spPr>
          <a:xfrm>
            <a:off x="283050" y="3128225"/>
            <a:ext cx="4777800" cy="5502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https://tinyurl.com/802UnitPicnicInterest</a:t>
            </a:r>
            <a:endParaRPr b="0" i="0" sz="2100" u="none" cap="none" strike="noStrike">
              <a:solidFill>
                <a:srgbClr val="000000"/>
              </a:solidFill>
              <a:latin typeface="Calibri"/>
              <a:ea typeface="Calibri"/>
              <a:cs typeface="Calibri"/>
              <a:sym typeface="Calibri"/>
            </a:endParaRPr>
          </a:p>
        </p:txBody>
      </p:sp>
      <p:pic>
        <p:nvPicPr>
          <p:cNvPr id="216" name="Google Shape;216;g1e9310e5525_0_152"/>
          <p:cNvPicPr preferRelativeResize="0"/>
          <p:nvPr/>
        </p:nvPicPr>
        <p:blipFill rotWithShape="1">
          <a:blip r:embed="rId4">
            <a:alphaModFix/>
          </a:blip>
          <a:srcRect b="0" l="0" r="0" t="0"/>
          <a:stretch/>
        </p:blipFill>
        <p:spPr>
          <a:xfrm>
            <a:off x="1562122" y="3983053"/>
            <a:ext cx="1876472" cy="1760511"/>
          </a:xfrm>
          <a:prstGeom prst="rect">
            <a:avLst/>
          </a:prstGeom>
          <a:noFill/>
          <a:ln>
            <a:noFill/>
          </a:ln>
        </p:spPr>
      </p:pic>
      <p:sp>
        <p:nvSpPr>
          <p:cNvPr id="217" name="Google Shape;217;g1e9310e5525_0_152"/>
          <p:cNvSpPr txBox="1"/>
          <p:nvPr/>
        </p:nvSpPr>
        <p:spPr>
          <a:xfrm>
            <a:off x="555986" y="6188684"/>
            <a:ext cx="9008400" cy="8427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If you have any questions or concerns, please contact C/ 2nd Lt Sara Mattox @ 4072423829</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1e993729b5b_0_239"/>
          <p:cNvSpPr txBox="1"/>
          <p:nvPr>
            <p:ph idx="1" type="body"/>
          </p:nvPr>
        </p:nvSpPr>
        <p:spPr>
          <a:xfrm>
            <a:off x="251675" y="1509600"/>
            <a:ext cx="4374000" cy="55140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chemeClr val="dk1"/>
              </a:buClr>
              <a:buSzPts val="1100"/>
              <a:buFont typeface="Arial"/>
              <a:buNone/>
            </a:pPr>
            <a:r>
              <a:rPr lang="en-US" sz="2800">
                <a:latin typeface="Roboto"/>
                <a:ea typeface="Roboto"/>
                <a:cs typeface="Roboto"/>
                <a:sym typeface="Roboto"/>
              </a:rPr>
              <a:t>Air Force Ball is our unit’s very own dance! It is a fun filled night with ceremonies, food, and lots of dancing! This years AFB is </a:t>
            </a:r>
            <a:r>
              <a:rPr b="1" lang="en-US" sz="2800" u="sng">
                <a:latin typeface="Roboto"/>
                <a:ea typeface="Roboto"/>
                <a:cs typeface="Roboto"/>
                <a:sym typeface="Roboto"/>
              </a:rPr>
              <a:t>10 February 2024</a:t>
            </a:r>
            <a:r>
              <a:rPr lang="en-US" sz="2800">
                <a:latin typeface="Roboto"/>
                <a:ea typeface="Roboto"/>
                <a:cs typeface="Roboto"/>
                <a:sym typeface="Roboto"/>
              </a:rPr>
              <a:t> at </a:t>
            </a:r>
            <a:r>
              <a:rPr b="1" lang="en-US" sz="2800" u="sng">
                <a:latin typeface="Roboto"/>
                <a:ea typeface="Roboto"/>
                <a:cs typeface="Roboto"/>
                <a:sym typeface="Roboto"/>
              </a:rPr>
              <a:t>Rosen Plaza</a:t>
            </a:r>
            <a:r>
              <a:rPr lang="en-US" sz="2800">
                <a:latin typeface="Roboto"/>
                <a:ea typeface="Roboto"/>
                <a:cs typeface="Roboto"/>
                <a:sym typeface="Roboto"/>
              </a:rPr>
              <a:t> from </a:t>
            </a:r>
            <a:r>
              <a:rPr b="1" lang="en-US" sz="2800" u="sng">
                <a:latin typeface="Roboto"/>
                <a:ea typeface="Roboto"/>
                <a:cs typeface="Roboto"/>
                <a:sym typeface="Roboto"/>
              </a:rPr>
              <a:t>1830 to 2230!</a:t>
            </a:r>
            <a:endParaRPr b="1" sz="2800" u="sng">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b="1" sz="2800" u="sng">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1956" u="sng">
                <a:solidFill>
                  <a:schemeClr val="hlink"/>
                </a:solidFill>
                <a:hlinkClick r:id="rId3"/>
              </a:rPr>
              <a:t>https://www.schoolpay.com/pay/for/Air-Force-Ball-Tickets-2324/SbGcCl</a:t>
            </a:r>
            <a:endParaRPr b="1" sz="3556" u="sng">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b="1" sz="2800" u="sng">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2800">
                <a:latin typeface="Roboto"/>
                <a:ea typeface="Roboto"/>
                <a:cs typeface="Roboto"/>
                <a:sym typeface="Roboto"/>
              </a:rPr>
              <a:t>Ticket prices are as follows:</a:t>
            </a:r>
            <a:endParaRPr sz="2800">
              <a:latin typeface="Roboto"/>
              <a:ea typeface="Roboto"/>
              <a:cs typeface="Roboto"/>
              <a:sym typeface="Roboto"/>
            </a:endParaRPr>
          </a:p>
          <a:p>
            <a:pPr indent="0" lvl="0" marL="0" rtl="0" algn="ctr">
              <a:lnSpc>
                <a:spcPct val="100000"/>
              </a:lnSpc>
              <a:spcBef>
                <a:spcPts val="0"/>
              </a:spcBef>
              <a:spcAft>
                <a:spcPts val="0"/>
              </a:spcAft>
              <a:buClr>
                <a:schemeClr val="dk1"/>
              </a:buClr>
              <a:buSzPts val="1100"/>
              <a:buFont typeface="Arial"/>
              <a:buNone/>
            </a:pPr>
            <a:r>
              <a:rPr b="1" lang="en-US" sz="2800">
                <a:latin typeface="Roboto"/>
                <a:ea typeface="Roboto"/>
                <a:cs typeface="Roboto"/>
                <a:sym typeface="Roboto"/>
              </a:rPr>
              <a:t>Cadets:</a:t>
            </a:r>
            <a:r>
              <a:rPr lang="en-US" sz="2800">
                <a:latin typeface="Roboto"/>
                <a:ea typeface="Roboto"/>
                <a:cs typeface="Roboto"/>
                <a:sym typeface="Roboto"/>
              </a:rPr>
              <a:t> $45</a:t>
            </a:r>
            <a:endParaRPr sz="2800">
              <a:latin typeface="Roboto"/>
              <a:ea typeface="Roboto"/>
              <a:cs typeface="Roboto"/>
              <a:sym typeface="Roboto"/>
            </a:endParaRPr>
          </a:p>
          <a:p>
            <a:pPr indent="0" lvl="0" marL="0" rtl="0" algn="ctr">
              <a:lnSpc>
                <a:spcPct val="100000"/>
              </a:lnSpc>
              <a:spcBef>
                <a:spcPts val="0"/>
              </a:spcBef>
              <a:spcAft>
                <a:spcPts val="0"/>
              </a:spcAft>
              <a:buClr>
                <a:schemeClr val="dk1"/>
              </a:buClr>
              <a:buSzPts val="1100"/>
              <a:buFont typeface="Arial"/>
              <a:buNone/>
            </a:pPr>
            <a:r>
              <a:rPr b="1" lang="en-US" sz="2800">
                <a:latin typeface="Roboto"/>
                <a:ea typeface="Roboto"/>
                <a:cs typeface="Roboto"/>
                <a:sym typeface="Roboto"/>
              </a:rPr>
              <a:t>Guests: </a:t>
            </a:r>
            <a:r>
              <a:rPr lang="en-US" sz="2800">
                <a:latin typeface="Roboto"/>
                <a:ea typeface="Roboto"/>
                <a:cs typeface="Roboto"/>
                <a:sym typeface="Roboto"/>
              </a:rPr>
              <a:t>$50</a:t>
            </a:r>
            <a:endParaRPr sz="3199">
              <a:latin typeface="Roboto"/>
              <a:ea typeface="Roboto"/>
              <a:cs typeface="Roboto"/>
              <a:sym typeface="Roboto"/>
            </a:endParaRPr>
          </a:p>
        </p:txBody>
      </p:sp>
      <p:sp>
        <p:nvSpPr>
          <p:cNvPr id="224" name="Google Shape;224;g1e993729b5b_0_2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FL-802 Air Force Ball</a:t>
            </a:r>
            <a:endParaRPr/>
          </a:p>
        </p:txBody>
      </p:sp>
      <p:pic>
        <p:nvPicPr>
          <p:cNvPr id="225" name="Google Shape;225;g1e993729b5b_0_239"/>
          <p:cNvPicPr preferRelativeResize="0"/>
          <p:nvPr/>
        </p:nvPicPr>
        <p:blipFill rotWithShape="1">
          <a:blip r:embed="rId4">
            <a:alphaModFix/>
          </a:blip>
          <a:srcRect b="0" l="0" r="0" t="0"/>
          <a:stretch/>
        </p:blipFill>
        <p:spPr>
          <a:xfrm rot="474924">
            <a:off x="7314169" y="2911901"/>
            <a:ext cx="2508854" cy="1881646"/>
          </a:xfrm>
          <a:prstGeom prst="rect">
            <a:avLst/>
          </a:prstGeom>
          <a:noFill/>
          <a:ln>
            <a:noFill/>
          </a:ln>
        </p:spPr>
      </p:pic>
      <p:pic>
        <p:nvPicPr>
          <p:cNvPr id="226" name="Google Shape;226;g1e993729b5b_0_239"/>
          <p:cNvPicPr preferRelativeResize="0"/>
          <p:nvPr/>
        </p:nvPicPr>
        <p:blipFill rotWithShape="1">
          <a:blip r:embed="rId5">
            <a:alphaModFix/>
          </a:blip>
          <a:srcRect b="0" l="0" r="0" t="0"/>
          <a:stretch/>
        </p:blipFill>
        <p:spPr>
          <a:xfrm rot="-178703">
            <a:off x="4842430" y="1850919"/>
            <a:ext cx="2358646" cy="3586924"/>
          </a:xfrm>
          <a:prstGeom prst="rect">
            <a:avLst/>
          </a:prstGeom>
          <a:noFill/>
          <a:ln>
            <a:noFill/>
          </a:ln>
        </p:spPr>
      </p:pic>
      <p:pic>
        <p:nvPicPr>
          <p:cNvPr id="227" name="Google Shape;227;g1e993729b5b_0_239"/>
          <p:cNvPicPr preferRelativeResize="0"/>
          <p:nvPr/>
        </p:nvPicPr>
        <p:blipFill>
          <a:blip r:embed="rId6">
            <a:alphaModFix/>
          </a:blip>
          <a:stretch>
            <a:fillRect/>
          </a:stretch>
        </p:blipFill>
        <p:spPr>
          <a:xfrm>
            <a:off x="7417813" y="5162397"/>
            <a:ext cx="1714500" cy="1714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