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7589825" cx="10120300"/>
  <p:notesSz cx="6858000" cy="92964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0" roundtripDataSignature="AMtx7mhJHJaffXzQjLalmw/91rIsrVxs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22" name="Google Shape;222;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74" name="Google Shape;174;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eb43c5b6ef_0_69: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eb43c5b6ef_0_69: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1" name="Google Shape;181;g1eb43c5b6ef_0_69: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eb1e9ae21e_0_159: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g1eb1e9ae21e_0_15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90" name="Google Shape;190;g1eb1e9ae21e_0_159: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7ea61debe21faa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7ea61debe21faa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2" name="Google Shape;202;g17ea61debe21faa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08" name="Google Shape;208;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16" name="Google Shape;216;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mailto:4804132471@students.ocps.net" TargetMode="External"/><Relationship Id="rId4" Type="http://schemas.openxmlformats.org/officeDocument/2006/relationships/image" Target="../media/image10.png"/><Relationship Id="rId5" Type="http://schemas.openxmlformats.org/officeDocument/2006/relationships/hyperlink" Target="https://tinyurl.com/GoldRop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chemeClr val="dk1"/>
                </a:solidFill>
                <a:latin typeface="Times New Roman"/>
                <a:ea typeface="Times New Roman"/>
                <a:cs typeface="Times New Roman"/>
                <a:sym typeface="Times New Roman"/>
              </a:rPr>
              <a:t>14</a:t>
            </a:r>
            <a:r>
              <a:rPr b="0" i="0" lang="en-US" sz="2000" u="none" cap="none" strike="noStrike">
                <a:solidFill>
                  <a:schemeClr val="dk1"/>
                </a:solidFill>
                <a:latin typeface="Times New Roman"/>
                <a:ea typeface="Times New Roman"/>
                <a:cs typeface="Times New Roman"/>
                <a:sym typeface="Times New Roman"/>
              </a:rPr>
              <a:t> November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225" name="Google Shape;225;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Captain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177" name="Google Shape;177;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Saint Franc-Golf</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800"/>
              <a:buFont typeface="Arial"/>
              <a:buNone/>
            </a:pPr>
            <a:r>
              <a:rPr lang="en-US" sz="3000">
                <a:solidFill>
                  <a:srgbClr val="FF0000"/>
                </a:solidFill>
                <a:highlight>
                  <a:schemeClr val="lt1"/>
                </a:highlight>
                <a:latin typeface="Roboto"/>
                <a:ea typeface="Roboto"/>
                <a:cs typeface="Roboto"/>
                <a:sym typeface="Roboto"/>
              </a:rPr>
              <a:t>James- Golf              Almodovar-Charlie</a:t>
            </a:r>
            <a:endParaRPr sz="3000">
              <a:solidFill>
                <a:srgbClr val="FF0000"/>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chemeClr val="lt1"/>
                </a:highlight>
                <a:latin typeface="Roboto"/>
                <a:ea typeface="Roboto"/>
                <a:cs typeface="Roboto"/>
                <a:sym typeface="Roboto"/>
              </a:rPr>
              <a:t>Madera - Bravo </a:t>
            </a:r>
            <a:r>
              <a:rPr lang="en-US" sz="3000">
                <a:solidFill>
                  <a:srgbClr val="FF0000"/>
                </a:solidFill>
                <a:highlight>
                  <a:srgbClr val="FFFFFF"/>
                </a:highlight>
                <a:latin typeface="Roboto"/>
                <a:ea typeface="Roboto"/>
                <a:cs typeface="Roboto"/>
                <a:sym typeface="Roboto"/>
              </a:rPr>
              <a:t>		 Saint Franc-Alpha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eb43c5b6ef_0_69"/>
          <p:cNvSpPr txBox="1"/>
          <p:nvPr>
            <p:ph idx="1" type="body"/>
          </p:nvPr>
        </p:nvSpPr>
        <p:spPr>
          <a:xfrm>
            <a:off x="695772" y="2020443"/>
            <a:ext cx="8728800" cy="4815600"/>
          </a:xfrm>
          <a:prstGeom prst="rect">
            <a:avLst/>
          </a:prstGeom>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US" sz="3100">
                <a:latin typeface="Roboto"/>
                <a:ea typeface="Roboto"/>
                <a:cs typeface="Roboto"/>
                <a:sym typeface="Roboto"/>
              </a:rPr>
              <a:t>KHHS meeting </a:t>
            </a:r>
            <a:r>
              <a:rPr b="1" lang="en-US" sz="3100" u="sng">
                <a:solidFill>
                  <a:srgbClr val="0000FF"/>
                </a:solidFill>
                <a:latin typeface="Roboto"/>
                <a:ea typeface="Roboto"/>
                <a:cs typeface="Roboto"/>
                <a:sym typeface="Roboto"/>
              </a:rPr>
              <a:t>this week</a:t>
            </a:r>
            <a:r>
              <a:rPr lang="en-US" sz="3100">
                <a:latin typeface="Roboto"/>
                <a:ea typeface="Roboto"/>
                <a:cs typeface="Roboto"/>
                <a:sym typeface="Roboto"/>
              </a:rPr>
              <a:t> 16 November </a:t>
            </a:r>
            <a:r>
              <a:rPr b="1" lang="en-US" sz="3100" u="sng">
                <a:solidFill>
                  <a:srgbClr val="0000FF"/>
                </a:solidFill>
                <a:latin typeface="Roboto"/>
                <a:ea typeface="Roboto"/>
                <a:cs typeface="Roboto"/>
                <a:sym typeface="Roboto"/>
              </a:rPr>
              <a:t>1430-1530</a:t>
            </a:r>
            <a:r>
              <a:rPr lang="en-US" sz="3100">
                <a:solidFill>
                  <a:srgbClr val="0000FF"/>
                </a:solidFill>
                <a:latin typeface="Roboto"/>
                <a:ea typeface="Roboto"/>
                <a:cs typeface="Roboto"/>
                <a:sym typeface="Roboto"/>
              </a:rPr>
              <a:t> </a:t>
            </a:r>
            <a:r>
              <a:rPr lang="en-US" sz="3100">
                <a:latin typeface="Roboto"/>
                <a:ea typeface="Roboto"/>
                <a:cs typeface="Roboto"/>
                <a:sym typeface="Roboto"/>
              </a:rPr>
              <a:t>in </a:t>
            </a:r>
            <a:r>
              <a:rPr b="1" lang="en-US" sz="3100" u="sng">
                <a:solidFill>
                  <a:srgbClr val="0000FF"/>
                </a:solidFill>
                <a:latin typeface="Roboto"/>
                <a:ea typeface="Roboto"/>
                <a:cs typeface="Roboto"/>
                <a:sym typeface="Roboto"/>
              </a:rPr>
              <a:t>room 950!</a:t>
            </a:r>
            <a:endParaRPr b="1" sz="3100" u="sng">
              <a:solidFill>
                <a:srgbClr val="0000FF"/>
              </a:solidFill>
              <a:latin typeface="Roboto"/>
              <a:ea typeface="Roboto"/>
              <a:cs typeface="Roboto"/>
              <a:sym typeface="Roboto"/>
            </a:endParaRPr>
          </a:p>
          <a:p>
            <a:pPr indent="0" lvl="0" marL="0" rtl="0" algn="l">
              <a:spcBef>
                <a:spcPts val="1107"/>
              </a:spcBef>
              <a:spcAft>
                <a:spcPts val="0"/>
              </a:spcAft>
              <a:buNone/>
            </a:pPr>
            <a:r>
              <a:t/>
            </a:r>
            <a:endParaRPr sz="3300">
              <a:latin typeface="Roboto"/>
              <a:ea typeface="Roboto"/>
              <a:cs typeface="Roboto"/>
              <a:sym typeface="Roboto"/>
            </a:endParaRPr>
          </a:p>
        </p:txBody>
      </p:sp>
      <p:sp>
        <p:nvSpPr>
          <p:cNvPr id="184" name="Google Shape;184;g1eb43c5b6ef_0_69"/>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KHHS Meeting</a:t>
            </a:r>
            <a:endParaRPr/>
          </a:p>
        </p:txBody>
      </p:sp>
      <p:sp>
        <p:nvSpPr>
          <p:cNvPr id="185" name="Google Shape;185;g1eb43c5b6ef_0_69"/>
          <p:cNvSpPr txBox="1"/>
          <p:nvPr/>
        </p:nvSpPr>
        <p:spPr>
          <a:xfrm>
            <a:off x="0" y="5825452"/>
            <a:ext cx="10120200" cy="873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100"/>
              <a:t>Questions, comments, or concerns? Please contact C/ 1st Lt. Sara Mattox at 407-242-3829 or 4804154679@students.ocps.net</a:t>
            </a:r>
            <a:endParaRPr sz="2100"/>
          </a:p>
        </p:txBody>
      </p:sp>
      <p:pic>
        <p:nvPicPr>
          <p:cNvPr id="186" name="Google Shape;186;g1eb43c5b6ef_0_69"/>
          <p:cNvPicPr preferRelativeResize="0"/>
          <p:nvPr/>
        </p:nvPicPr>
        <p:blipFill>
          <a:blip r:embed="rId3">
            <a:alphaModFix/>
          </a:blip>
          <a:stretch>
            <a:fillRect/>
          </a:stretch>
        </p:blipFill>
        <p:spPr>
          <a:xfrm>
            <a:off x="3212440" y="2989264"/>
            <a:ext cx="3695419" cy="22702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eb1e9ae21e_0_15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October Gold Rope</a:t>
            </a:r>
            <a:endParaRPr/>
          </a:p>
        </p:txBody>
      </p:sp>
      <p:sp>
        <p:nvSpPr>
          <p:cNvPr id="193" name="Google Shape;193;g1eb1e9ae21e_0_159"/>
          <p:cNvSpPr txBox="1"/>
          <p:nvPr>
            <p:ph idx="1" type="body"/>
          </p:nvPr>
        </p:nvSpPr>
        <p:spPr>
          <a:xfrm>
            <a:off x="247400" y="6472925"/>
            <a:ext cx="8728800" cy="580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7"/>
              </a:spcBef>
              <a:spcAft>
                <a:spcPts val="0"/>
              </a:spcAft>
              <a:buSzPts val="1800"/>
              <a:buNone/>
            </a:pPr>
            <a:r>
              <a:rPr b="1" lang="en-US" sz="1700">
                <a:latin typeface="Roboto"/>
                <a:ea typeface="Roboto"/>
                <a:cs typeface="Roboto"/>
                <a:sym typeface="Roboto"/>
              </a:rPr>
              <a:t>Any Questions? Contact C/Lopez at </a:t>
            </a:r>
            <a:r>
              <a:rPr b="1" lang="en-US" sz="1700" u="sng">
                <a:solidFill>
                  <a:schemeClr val="hlink"/>
                </a:solidFill>
                <a:latin typeface="Roboto"/>
                <a:ea typeface="Roboto"/>
                <a:cs typeface="Roboto"/>
                <a:sym typeface="Roboto"/>
                <a:hlinkClick r:id="rId3"/>
              </a:rPr>
              <a:t>4804132471@students.ocps.net</a:t>
            </a:r>
            <a:r>
              <a:rPr b="1" lang="en-US" sz="1700">
                <a:latin typeface="Roboto"/>
                <a:ea typeface="Roboto"/>
                <a:cs typeface="Roboto"/>
                <a:sym typeface="Roboto"/>
              </a:rPr>
              <a:t> or (321)440-7611</a:t>
            </a:r>
            <a:endParaRPr b="1" sz="1700">
              <a:latin typeface="Roboto"/>
              <a:ea typeface="Roboto"/>
              <a:cs typeface="Roboto"/>
              <a:sym typeface="Roboto"/>
            </a:endParaRPr>
          </a:p>
        </p:txBody>
      </p:sp>
      <p:sp>
        <p:nvSpPr>
          <p:cNvPr id="194" name="Google Shape;194;g1eb1e9ae21e_0_159"/>
          <p:cNvSpPr txBox="1"/>
          <p:nvPr/>
        </p:nvSpPr>
        <p:spPr>
          <a:xfrm>
            <a:off x="1691456" y="4531789"/>
            <a:ext cx="1412100" cy="4887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QR Code</a:t>
            </a:r>
            <a:endParaRPr b="1" i="0" sz="1700" u="none" cap="none" strike="noStrike">
              <a:solidFill>
                <a:srgbClr val="000000"/>
              </a:solidFill>
              <a:latin typeface="Arial"/>
              <a:ea typeface="Arial"/>
              <a:cs typeface="Arial"/>
              <a:sym typeface="Arial"/>
            </a:endParaRPr>
          </a:p>
        </p:txBody>
      </p:sp>
      <p:sp>
        <p:nvSpPr>
          <p:cNvPr id="195" name="Google Shape;195;g1eb1e9ae21e_0_159"/>
          <p:cNvSpPr/>
          <p:nvPr/>
        </p:nvSpPr>
        <p:spPr>
          <a:xfrm>
            <a:off x="1631995" y="5043053"/>
            <a:ext cx="1694400" cy="816300"/>
          </a:xfrm>
          <a:prstGeom prst="rightArrow">
            <a:avLst>
              <a:gd fmla="val 50000" name="adj1"/>
              <a:gd fmla="val 50000" name="adj2"/>
            </a:avLst>
          </a:prstGeom>
          <a:solidFill>
            <a:srgbClr val="002060"/>
          </a:solidFill>
          <a:ln cap="flat" cmpd="sng" w="9525">
            <a:solidFill>
              <a:srgbClr val="002060"/>
            </a:solidFill>
            <a:prstDash val="solid"/>
            <a:round/>
            <a:headEnd len="sm" w="sm" type="none"/>
            <a:tailEnd len="sm" w="sm" type="none"/>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 name="Google Shape;196;g1eb1e9ae21e_0_159"/>
          <p:cNvPicPr preferRelativeResize="0"/>
          <p:nvPr/>
        </p:nvPicPr>
        <p:blipFill rotWithShape="1">
          <a:blip r:embed="rId4">
            <a:alphaModFix/>
          </a:blip>
          <a:srcRect b="0" l="0" r="0" t="0"/>
          <a:stretch/>
        </p:blipFill>
        <p:spPr>
          <a:xfrm>
            <a:off x="3769707" y="4110538"/>
            <a:ext cx="2053113" cy="2053113"/>
          </a:xfrm>
          <a:prstGeom prst="rect">
            <a:avLst/>
          </a:prstGeom>
          <a:noFill/>
          <a:ln>
            <a:noFill/>
          </a:ln>
        </p:spPr>
      </p:pic>
      <p:sp>
        <p:nvSpPr>
          <p:cNvPr id="197" name="Google Shape;197;g1eb1e9ae21e_0_159"/>
          <p:cNvSpPr txBox="1"/>
          <p:nvPr/>
        </p:nvSpPr>
        <p:spPr>
          <a:xfrm>
            <a:off x="247400" y="1744750"/>
            <a:ext cx="8968500" cy="114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Roboto"/>
                <a:ea typeface="Roboto"/>
                <a:cs typeface="Roboto"/>
                <a:sym typeface="Roboto"/>
              </a:rPr>
              <a:t>Flight commanders! Fill out this form for the gold rope for the month of October. Nominate your best 1st year and upperclassman cadets! Please return the ropes if you have them</a:t>
            </a:r>
            <a:endParaRPr b="0" i="0" sz="2800" u="none" cap="none" strike="noStrike">
              <a:solidFill>
                <a:schemeClr val="dk1"/>
              </a:solidFill>
              <a:latin typeface="Roboto"/>
              <a:ea typeface="Roboto"/>
              <a:cs typeface="Roboto"/>
              <a:sym typeface="Roboto"/>
            </a:endParaRPr>
          </a:p>
        </p:txBody>
      </p:sp>
      <p:sp>
        <p:nvSpPr>
          <p:cNvPr id="198" name="Google Shape;198;g1eb1e9ae21e_0_159"/>
          <p:cNvSpPr txBox="1"/>
          <p:nvPr/>
        </p:nvSpPr>
        <p:spPr>
          <a:xfrm>
            <a:off x="2682850" y="3419925"/>
            <a:ext cx="7035900" cy="143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Roboto"/>
                <a:ea typeface="Roboto"/>
                <a:cs typeface="Roboto"/>
                <a:sym typeface="Roboto"/>
              </a:rPr>
              <a:t>Google Form: </a:t>
            </a:r>
            <a:r>
              <a:rPr b="0" i="0" lang="en-US" sz="2800" u="sng" cap="none" strike="noStrike">
                <a:solidFill>
                  <a:schemeClr val="hlink"/>
                </a:solidFill>
                <a:latin typeface="Roboto"/>
                <a:ea typeface="Roboto"/>
                <a:cs typeface="Roboto"/>
                <a:sym typeface="Roboto"/>
                <a:hlinkClick r:id="rId5"/>
              </a:rPr>
              <a:t>https://tinyurl.com/GoldRope </a:t>
            </a:r>
            <a:endParaRPr b="0" i="0" sz="28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99"/>
              <a:buFont typeface="Arial"/>
              <a:buNone/>
            </a:pPr>
            <a:r>
              <a:t/>
            </a:r>
            <a:endParaRPr b="0" i="0" sz="3099"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7ea61debe21faa_0"/>
          <p:cNvSpPr txBox="1"/>
          <p:nvPr>
            <p:ph idx="1" type="body"/>
          </p:nvPr>
        </p:nvSpPr>
        <p:spPr>
          <a:xfrm>
            <a:off x="695772" y="2020443"/>
            <a:ext cx="8728800" cy="4815600"/>
          </a:xfrm>
          <a:prstGeom prst="rect">
            <a:avLst/>
          </a:prstGeom>
        </p:spPr>
        <p:txBody>
          <a:bodyPr anchorCtr="0" anchor="t" bIns="45700" lIns="91425" spcFirstLastPara="1" rIns="91425" wrap="square" tIns="45700">
            <a:normAutofit/>
          </a:bodyPr>
          <a:lstStyle/>
          <a:p>
            <a:pPr indent="0" lvl="0" marL="0" rtl="0" algn="l">
              <a:spcBef>
                <a:spcPts val="1107"/>
              </a:spcBef>
              <a:spcAft>
                <a:spcPts val="0"/>
              </a:spcAft>
              <a:buNone/>
            </a:pPr>
            <a:r>
              <a:rPr lang="en-US"/>
              <a:t>Yesterday, FL-802 had an inspection from AFJROTC HQ. </a:t>
            </a:r>
            <a:endParaRPr/>
          </a:p>
          <a:p>
            <a:pPr indent="0" lvl="0" marL="0" rtl="0" algn="l">
              <a:spcBef>
                <a:spcPts val="1107"/>
              </a:spcBef>
              <a:spcAft>
                <a:spcPts val="0"/>
              </a:spcAft>
              <a:buNone/>
            </a:pPr>
            <a:r>
              <a:rPr lang="en-US"/>
              <a:t>After conducting a </a:t>
            </a:r>
            <a:r>
              <a:rPr lang="en-US"/>
              <a:t>thorough inspection, we received an </a:t>
            </a:r>
            <a:r>
              <a:rPr b="1" lang="en-US"/>
              <a:t>exceeds standards</a:t>
            </a:r>
            <a:r>
              <a:rPr lang="en-US"/>
              <a:t>!</a:t>
            </a:r>
            <a:endParaRPr/>
          </a:p>
          <a:p>
            <a:pPr indent="0" lvl="0" marL="0" rtl="0" algn="l">
              <a:spcBef>
                <a:spcPts val="1107"/>
              </a:spcBef>
              <a:spcAft>
                <a:spcPts val="0"/>
              </a:spcAft>
              <a:buNone/>
            </a:pPr>
            <a:r>
              <a:t/>
            </a:r>
            <a:endParaRPr/>
          </a:p>
          <a:p>
            <a:pPr indent="0" lvl="0" marL="0" rtl="0" algn="l">
              <a:spcBef>
                <a:spcPts val="1107"/>
              </a:spcBef>
              <a:spcAft>
                <a:spcPts val="0"/>
              </a:spcAft>
              <a:buNone/>
            </a:pPr>
            <a:r>
              <a:rPr lang="en-US"/>
              <a:t>You all, as cadets in this program, made it possible for us to achieve this honor. Give yourselves a round of applause, and congratulations!</a:t>
            </a:r>
            <a:endParaRPr/>
          </a:p>
        </p:txBody>
      </p:sp>
      <p:sp>
        <p:nvSpPr>
          <p:cNvPr id="205" name="Google Shape;205;g17ea61debe21faa_0"/>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Exceeds Standards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211" name="Google Shape;211;gfb4207d963_0_182"/>
          <p:cNvSpPr txBox="1"/>
          <p:nvPr/>
        </p:nvSpPr>
        <p:spPr>
          <a:xfrm>
            <a:off x="1062700" y="3277426"/>
            <a:ext cx="7996500" cy="5820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Delaware </a:t>
            </a:r>
            <a:endParaRPr b="0" i="0" sz="3099" u="none" cap="none" strike="noStrike">
              <a:solidFill>
                <a:schemeClr val="dk1"/>
              </a:solidFill>
              <a:latin typeface="Calibri"/>
              <a:ea typeface="Calibri"/>
              <a:cs typeface="Calibri"/>
              <a:sym typeface="Calibri"/>
            </a:endParaRPr>
          </a:p>
        </p:txBody>
      </p:sp>
      <p:sp>
        <p:nvSpPr>
          <p:cNvPr id="212" name="Google Shape;212;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Which state was the first to join the Union?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KHHS Meeting (11/16)</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October Gold Rope</a:t>
            </a:r>
            <a:r>
              <a:rPr lang="en-US"/>
              <a:t> </a:t>
            </a:r>
            <a:endParaRPr/>
          </a:p>
        </p:txBody>
      </p:sp>
      <p:sp>
        <p:nvSpPr>
          <p:cNvPr id="219" name="Google Shape;219;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