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7589825" cx="10120300"/>
  <p:notesSz cx="6858000" cy="92964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8" roundtripDataSignature="AMtx7mgmkeYHc1ue3ryFQsodcJCKdV1W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customschemas.google.com/relationships/presentationmetadata" Target="meta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8a35054180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8a35054180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8a35054180_0_61: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8a35054180_0_61: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a35054180_0_215: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8a35054180_0_215: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8a35054180_0_127: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3" name="Google Shape;253;g28a35054180_0_127: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8a35054180_0_27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g28a35054180_0_27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3" name="Google Shape;263;g28a35054180_0_27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a35054180_0_40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1" name="Google Shape;271;g28a35054180_0_40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72" name="Google Shape;272;g28a35054180_0_40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0" name="Google Shape;280;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7" name="Google Shape;287;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88" name="Google Shape;288;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94" name="Google Shape;294;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74" name="Google Shape;174;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8842553827_0_126: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g28842553827_0_126: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1" name="Google Shape;181;g28842553827_0_126: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842553827_2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g28842553827_2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0" name="Google Shape;190;g28842553827_2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842553827_0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g28842553827_0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9" name="Google Shape;199;g28842553827_0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55438bef77a795_0:notes"/>
          <p:cNvSpPr/>
          <p:nvPr>
            <p:ph idx="2" type="sldImg"/>
          </p:nvPr>
        </p:nvSpPr>
        <p:spPr>
          <a:xfrm>
            <a:off x="1073142"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6" name="Google Shape;206;gb55438bef77a795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07" name="Google Shape;207;gb55438bef77a795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e871abb24a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g1e871abb24a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19" name="Google Shape;219;g1e871abb24a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hyperlink" Target="https://tinyurl.com/FL-802LS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athleticclearance.fhsaahome.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tinyurl.com/PT2324" TargetMode="External"/><Relationship Id="rId4" Type="http://schemas.openxmlformats.org/officeDocument/2006/relationships/hyperlink" Target="mailto:4804278080@students.ocps.net" TargetMode="External"/><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forms.gle/aiuoVF5ij9rz4EsG7"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10 </a:t>
            </a:r>
            <a:r>
              <a:rPr b="0" i="0" lang="en-US" sz="2000" u="none" cap="none" strike="noStrike">
                <a:solidFill>
                  <a:schemeClr val="dk1"/>
                </a:solidFill>
                <a:latin typeface="Times New Roman"/>
                <a:ea typeface="Times New Roman"/>
                <a:cs typeface="Times New Roman"/>
                <a:sym typeface="Times New Roman"/>
              </a:rPr>
              <a:t>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8a35054180_0_0"/>
          <p:cNvSpPr txBox="1"/>
          <p:nvPr>
            <p:ph type="title"/>
          </p:nvPr>
        </p:nvSpPr>
        <p:spPr>
          <a:xfrm>
            <a:off x="695772" y="291648"/>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800">
                <a:solidFill>
                  <a:srgbClr val="23238F"/>
                </a:solidFill>
                <a:latin typeface="Times New Roman"/>
                <a:ea typeface="Times New Roman"/>
                <a:cs typeface="Times New Roman"/>
                <a:sym typeface="Times New Roman"/>
              </a:rPr>
              <a:t>FL-802 Unit Picnic!!</a:t>
            </a:r>
            <a:endParaRPr b="1" sz="3800">
              <a:solidFill>
                <a:srgbClr val="23238F"/>
              </a:solidFill>
              <a:latin typeface="Times New Roman"/>
              <a:ea typeface="Times New Roman"/>
              <a:cs typeface="Times New Roman"/>
              <a:sym typeface="Times New Roman"/>
            </a:endParaRPr>
          </a:p>
        </p:txBody>
      </p:sp>
      <p:sp>
        <p:nvSpPr>
          <p:cNvPr id="232" name="Google Shape;232;g28a35054180_0_0"/>
          <p:cNvSpPr txBox="1"/>
          <p:nvPr/>
        </p:nvSpPr>
        <p:spPr>
          <a:xfrm>
            <a:off x="555986" y="1705442"/>
            <a:ext cx="9008400" cy="50295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600">
                <a:latin typeface="Calibri"/>
                <a:ea typeface="Calibri"/>
                <a:cs typeface="Calibri"/>
                <a:sym typeface="Calibri"/>
              </a:rPr>
              <a:t>The unit picnic is the first time during the school year the whole unit is invited out to meet one another and boost morale! Food, fun, and friends is what this event is all about!</a:t>
            </a:r>
            <a:endParaRPr sz="2600">
              <a:latin typeface="Calibri"/>
              <a:ea typeface="Calibri"/>
              <a:cs typeface="Calibri"/>
              <a:sym typeface="Calibri"/>
            </a:endParaRPr>
          </a:p>
          <a:p>
            <a:pPr indent="0" lvl="0" marL="0" rtl="0" algn="ctr">
              <a:spcBef>
                <a:spcPts val="0"/>
              </a:spcBef>
              <a:spcAft>
                <a:spcPts val="0"/>
              </a:spcAft>
              <a:buNone/>
            </a:pPr>
            <a:r>
              <a:t/>
            </a:r>
            <a:endParaRPr sz="2600">
              <a:latin typeface="Calibri"/>
              <a:ea typeface="Calibri"/>
              <a:cs typeface="Calibri"/>
              <a:sym typeface="Calibri"/>
            </a:endParaRPr>
          </a:p>
          <a:p>
            <a:pPr indent="0" lvl="0" marL="0" rtl="0" algn="ctr">
              <a:spcBef>
                <a:spcPts val="0"/>
              </a:spcBef>
              <a:spcAft>
                <a:spcPts val="0"/>
              </a:spcAft>
              <a:buNone/>
            </a:pPr>
            <a:r>
              <a:rPr lang="en-US" sz="2600">
                <a:latin typeface="Calibri"/>
                <a:ea typeface="Calibri"/>
                <a:cs typeface="Calibri"/>
                <a:sym typeface="Calibri"/>
              </a:rPr>
              <a:t>Parents and family are more than welcome to come and hang out for the duration of the picnic. (more information on the next slide.)</a:t>
            </a:r>
            <a:endParaRPr sz="2600">
              <a:latin typeface="Calibri"/>
              <a:ea typeface="Calibri"/>
              <a:cs typeface="Calibri"/>
              <a:sym typeface="Calibri"/>
            </a:endParaRPr>
          </a:p>
          <a:p>
            <a:pPr indent="0" lvl="0" marL="0" rtl="0" algn="ctr">
              <a:spcBef>
                <a:spcPts val="0"/>
              </a:spcBef>
              <a:spcAft>
                <a:spcPts val="0"/>
              </a:spcAft>
              <a:buNone/>
            </a:pPr>
            <a:r>
              <a:t/>
            </a:r>
            <a:endParaRPr sz="2600">
              <a:latin typeface="Calibri"/>
              <a:ea typeface="Calibri"/>
              <a:cs typeface="Calibri"/>
              <a:sym typeface="Calibri"/>
            </a:endParaRPr>
          </a:p>
          <a:p>
            <a:pPr indent="0" lvl="0" marL="0" rtl="0" algn="ctr">
              <a:spcBef>
                <a:spcPts val="0"/>
              </a:spcBef>
              <a:spcAft>
                <a:spcPts val="0"/>
              </a:spcAft>
              <a:buNone/>
            </a:pPr>
            <a:r>
              <a:rPr b="1" lang="en-US" sz="2600">
                <a:latin typeface="Calibri"/>
                <a:ea typeface="Calibri"/>
                <a:cs typeface="Calibri"/>
                <a:sym typeface="Calibri"/>
              </a:rPr>
              <a:t>Date:</a:t>
            </a:r>
            <a:r>
              <a:rPr lang="en-US" sz="2600">
                <a:latin typeface="Calibri"/>
                <a:ea typeface="Calibri"/>
                <a:cs typeface="Calibri"/>
                <a:sym typeface="Calibri"/>
              </a:rPr>
              <a:t> 28 October</a:t>
            </a:r>
            <a:endParaRPr sz="2600">
              <a:latin typeface="Calibri"/>
              <a:ea typeface="Calibri"/>
              <a:cs typeface="Calibri"/>
              <a:sym typeface="Calibri"/>
            </a:endParaRPr>
          </a:p>
          <a:p>
            <a:pPr indent="0" lvl="0" marL="0" rtl="0" algn="ctr">
              <a:spcBef>
                <a:spcPts val="0"/>
              </a:spcBef>
              <a:spcAft>
                <a:spcPts val="0"/>
              </a:spcAft>
              <a:buNone/>
            </a:pPr>
            <a:r>
              <a:rPr b="1" lang="en-US" sz="2600">
                <a:latin typeface="Calibri"/>
                <a:ea typeface="Calibri"/>
                <a:cs typeface="Calibri"/>
                <a:sym typeface="Calibri"/>
              </a:rPr>
              <a:t>Time:</a:t>
            </a:r>
            <a:r>
              <a:rPr lang="en-US" sz="2600">
                <a:latin typeface="Calibri"/>
                <a:ea typeface="Calibri"/>
                <a:cs typeface="Calibri"/>
                <a:sym typeface="Calibri"/>
              </a:rPr>
              <a:t> 1100-1400</a:t>
            </a:r>
            <a:endParaRPr sz="2600">
              <a:latin typeface="Calibri"/>
              <a:ea typeface="Calibri"/>
              <a:cs typeface="Calibri"/>
              <a:sym typeface="Calibri"/>
            </a:endParaRPr>
          </a:p>
          <a:p>
            <a:pPr indent="0" lvl="0" marL="0" rtl="0" algn="ctr">
              <a:spcBef>
                <a:spcPts val="0"/>
              </a:spcBef>
              <a:spcAft>
                <a:spcPts val="0"/>
              </a:spcAft>
              <a:buNone/>
            </a:pPr>
            <a:r>
              <a:rPr b="1" lang="en-US" sz="2600">
                <a:latin typeface="Calibri"/>
                <a:ea typeface="Calibri"/>
                <a:cs typeface="Calibri"/>
                <a:sym typeface="Calibri"/>
              </a:rPr>
              <a:t>Location: </a:t>
            </a:r>
            <a:r>
              <a:rPr lang="en-US" sz="2600">
                <a:latin typeface="Calibri"/>
                <a:ea typeface="Calibri"/>
                <a:cs typeface="Calibri"/>
                <a:sym typeface="Calibri"/>
              </a:rPr>
              <a:t>Veterans Memorial Park (420 S Park Ave, Winter Garden, FL)</a:t>
            </a:r>
            <a:endParaRPr sz="26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8a35054180_0_61"/>
          <p:cNvSpPr txBox="1"/>
          <p:nvPr>
            <p:ph type="title"/>
          </p:nvPr>
        </p:nvSpPr>
        <p:spPr>
          <a:xfrm>
            <a:off x="695772" y="291648"/>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4900">
                <a:solidFill>
                  <a:srgbClr val="23238F"/>
                </a:solidFill>
                <a:latin typeface="Times New Roman"/>
                <a:ea typeface="Times New Roman"/>
                <a:cs typeface="Times New Roman"/>
                <a:sym typeface="Times New Roman"/>
              </a:rPr>
              <a:t>FL-802 Unit Picnic!!</a:t>
            </a:r>
            <a:endParaRPr b="1" sz="4900">
              <a:solidFill>
                <a:srgbClr val="23238F"/>
              </a:solidFill>
              <a:latin typeface="Times New Roman"/>
              <a:ea typeface="Times New Roman"/>
              <a:cs typeface="Times New Roman"/>
              <a:sym typeface="Times New Roman"/>
            </a:endParaRPr>
          </a:p>
        </p:txBody>
      </p:sp>
      <p:sp>
        <p:nvSpPr>
          <p:cNvPr id="238" name="Google Shape;238;g28a35054180_0_61"/>
          <p:cNvSpPr txBox="1"/>
          <p:nvPr/>
        </p:nvSpPr>
        <p:spPr>
          <a:xfrm>
            <a:off x="555986" y="1705442"/>
            <a:ext cx="9008400" cy="10275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600">
                <a:latin typeface="Calibri"/>
                <a:ea typeface="Calibri"/>
                <a:cs typeface="Calibri"/>
                <a:sym typeface="Calibri"/>
              </a:rPr>
              <a:t>If you are interested in going please fill out the google form below as well as fill out the perfect potluck link! </a:t>
            </a:r>
            <a:endParaRPr sz="2600">
              <a:latin typeface="Calibri"/>
              <a:ea typeface="Calibri"/>
              <a:cs typeface="Calibri"/>
              <a:sym typeface="Calibri"/>
            </a:endParaRPr>
          </a:p>
        </p:txBody>
      </p:sp>
      <p:sp>
        <p:nvSpPr>
          <p:cNvPr id="239" name="Google Shape;239;g28a35054180_0_61"/>
          <p:cNvSpPr txBox="1"/>
          <p:nvPr/>
        </p:nvSpPr>
        <p:spPr>
          <a:xfrm>
            <a:off x="4985028" y="3128230"/>
            <a:ext cx="5060100" cy="550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solidFill>
                  <a:schemeClr val="dk1"/>
                </a:solidFill>
                <a:latin typeface="Calibri"/>
                <a:ea typeface="Calibri"/>
                <a:cs typeface="Calibri"/>
                <a:sym typeface="Calibri"/>
              </a:rPr>
              <a:t>https://tinyurl.com/PerfectPotluck802</a:t>
            </a:r>
            <a:endParaRPr sz="1200">
              <a:latin typeface="Calibri"/>
              <a:ea typeface="Calibri"/>
              <a:cs typeface="Calibri"/>
              <a:sym typeface="Calibri"/>
            </a:endParaRPr>
          </a:p>
        </p:txBody>
      </p:sp>
      <p:pic>
        <p:nvPicPr>
          <p:cNvPr id="240" name="Google Shape;240;g28a35054180_0_61"/>
          <p:cNvPicPr preferRelativeResize="0"/>
          <p:nvPr/>
        </p:nvPicPr>
        <p:blipFill>
          <a:blip r:embed="rId3">
            <a:alphaModFix/>
          </a:blip>
          <a:stretch>
            <a:fillRect/>
          </a:stretch>
        </p:blipFill>
        <p:spPr>
          <a:xfrm>
            <a:off x="6587409" y="3983053"/>
            <a:ext cx="1855388" cy="1749969"/>
          </a:xfrm>
          <a:prstGeom prst="rect">
            <a:avLst/>
          </a:prstGeom>
          <a:noFill/>
          <a:ln>
            <a:noFill/>
          </a:ln>
        </p:spPr>
      </p:pic>
      <p:sp>
        <p:nvSpPr>
          <p:cNvPr id="241" name="Google Shape;241;g28a35054180_0_61"/>
          <p:cNvSpPr txBox="1"/>
          <p:nvPr/>
        </p:nvSpPr>
        <p:spPr>
          <a:xfrm>
            <a:off x="283050" y="3128225"/>
            <a:ext cx="4777800" cy="5502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latin typeface="Calibri"/>
                <a:ea typeface="Calibri"/>
                <a:cs typeface="Calibri"/>
                <a:sym typeface="Calibri"/>
              </a:rPr>
              <a:t>https://tinyurl.com/802UnitPicnicInterest</a:t>
            </a:r>
            <a:endParaRPr sz="2100">
              <a:latin typeface="Calibri"/>
              <a:ea typeface="Calibri"/>
              <a:cs typeface="Calibri"/>
              <a:sym typeface="Calibri"/>
            </a:endParaRPr>
          </a:p>
        </p:txBody>
      </p:sp>
      <p:sp>
        <p:nvSpPr>
          <p:cNvPr id="242" name="Google Shape;242;g28a35054180_0_61"/>
          <p:cNvSpPr txBox="1"/>
          <p:nvPr/>
        </p:nvSpPr>
        <p:spPr>
          <a:xfrm>
            <a:off x="555986" y="6037659"/>
            <a:ext cx="9008400" cy="8427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000">
                <a:latin typeface="Calibri"/>
                <a:ea typeface="Calibri"/>
                <a:cs typeface="Calibri"/>
                <a:sym typeface="Calibri"/>
              </a:rPr>
              <a:t>If you have any questions or concerns, please contact C/ 2nd Lt Sara Mattox @ 4072423829</a:t>
            </a:r>
            <a:endParaRPr sz="2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8a35054180_0_215"/>
          <p:cNvSpPr txBox="1"/>
          <p:nvPr>
            <p:ph type="title"/>
          </p:nvPr>
        </p:nvSpPr>
        <p:spPr>
          <a:xfrm>
            <a:off x="695772" y="285192"/>
            <a:ext cx="8728800" cy="1467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800">
                <a:solidFill>
                  <a:srgbClr val="23238F"/>
                </a:solidFill>
                <a:latin typeface="Times New Roman"/>
                <a:ea typeface="Times New Roman"/>
                <a:cs typeface="Times New Roman"/>
                <a:sym typeface="Times New Roman"/>
              </a:rPr>
              <a:t>Service Coats</a:t>
            </a:r>
            <a:endParaRPr b="1" sz="3800">
              <a:solidFill>
                <a:srgbClr val="23238F"/>
              </a:solidFill>
              <a:latin typeface="Times New Roman"/>
              <a:ea typeface="Times New Roman"/>
              <a:cs typeface="Times New Roman"/>
              <a:sym typeface="Times New Roman"/>
            </a:endParaRPr>
          </a:p>
        </p:txBody>
      </p:sp>
      <p:sp>
        <p:nvSpPr>
          <p:cNvPr id="248" name="Google Shape;248;g28a35054180_0_215"/>
          <p:cNvSpPr txBox="1"/>
          <p:nvPr>
            <p:ph idx="1" type="body"/>
          </p:nvPr>
        </p:nvSpPr>
        <p:spPr>
          <a:xfrm>
            <a:off x="695771" y="1752257"/>
            <a:ext cx="8728800" cy="5569500"/>
          </a:xfrm>
          <a:prstGeom prst="rect">
            <a:avLst/>
          </a:prstGeom>
        </p:spPr>
        <p:txBody>
          <a:bodyPr anchorCtr="0" anchor="t" bIns="45700" lIns="91425" spcFirstLastPara="1" rIns="91425" wrap="square" tIns="45700">
            <a:noAutofit/>
          </a:bodyPr>
          <a:lstStyle/>
          <a:p>
            <a:pPr indent="0" lvl="0" marL="558800" rtl="0" algn="l">
              <a:spcBef>
                <a:spcPts val="1090"/>
              </a:spcBef>
              <a:spcAft>
                <a:spcPts val="0"/>
              </a:spcAft>
              <a:buNone/>
            </a:pPr>
            <a:r>
              <a:t/>
            </a:r>
            <a:endParaRPr sz="2500">
              <a:solidFill>
                <a:schemeClr val="dk1"/>
              </a:solidFill>
              <a:latin typeface="Calibri"/>
              <a:ea typeface="Calibri"/>
              <a:cs typeface="Calibri"/>
              <a:sym typeface="Calibri"/>
            </a:endParaRPr>
          </a:p>
          <a:p>
            <a:pPr indent="0" lvl="0" marL="558800" rtl="0" algn="l">
              <a:spcBef>
                <a:spcPts val="1090"/>
              </a:spcBef>
              <a:spcAft>
                <a:spcPts val="0"/>
              </a:spcAft>
              <a:buNone/>
            </a:pPr>
            <a:r>
              <a:t/>
            </a:r>
            <a:endParaRPr sz="2500">
              <a:solidFill>
                <a:schemeClr val="dk1"/>
              </a:solidFill>
              <a:latin typeface="Calibri"/>
              <a:ea typeface="Calibri"/>
              <a:cs typeface="Calibri"/>
              <a:sym typeface="Calibri"/>
            </a:endParaRPr>
          </a:p>
          <a:p>
            <a:pPr indent="0" lvl="0" marL="0" rtl="0" algn="l">
              <a:spcBef>
                <a:spcPts val="1090"/>
              </a:spcBef>
              <a:spcAft>
                <a:spcPts val="0"/>
              </a:spcAft>
              <a:buNone/>
            </a:pPr>
            <a:r>
              <a:t/>
            </a:r>
            <a:endParaRPr sz="25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1090"/>
              </a:spcBef>
              <a:spcAft>
                <a:spcPts val="0"/>
              </a:spcAft>
              <a:buNone/>
            </a:pPr>
            <a:r>
              <a:t/>
            </a:r>
            <a:endParaRPr b="1" sz="1700"/>
          </a:p>
          <a:p>
            <a:pPr indent="0" lvl="0" marL="0" rtl="0" algn="l">
              <a:spcBef>
                <a:spcPts val="0"/>
              </a:spcBef>
              <a:spcAft>
                <a:spcPts val="0"/>
              </a:spcAft>
              <a:buClr>
                <a:schemeClr val="dk1"/>
              </a:buClr>
              <a:buSzPts val="1400"/>
              <a:buFont typeface="Arial"/>
              <a:buNone/>
            </a:pPr>
            <a:r>
              <a:rPr lang="en-US" sz="2500">
                <a:solidFill>
                  <a:schemeClr val="dk1"/>
                </a:solidFill>
                <a:latin typeface="Calibri"/>
                <a:ea typeface="Calibri"/>
                <a:cs typeface="Calibri"/>
                <a:sym typeface="Calibri"/>
              </a:rPr>
              <a:t>Questions, comments, concerns, contact C/SMSgt Anthony Torres at (775) 544-0842 or 4806810625@studnets.ocps.net</a:t>
            </a:r>
            <a:endParaRPr b="1" sz="2000">
              <a:solidFill>
                <a:schemeClr val="dk1"/>
              </a:solidFill>
            </a:endParaRPr>
          </a:p>
        </p:txBody>
      </p:sp>
      <p:pic>
        <p:nvPicPr>
          <p:cNvPr id="249" name="Google Shape;249;g28a35054180_0_215"/>
          <p:cNvPicPr preferRelativeResize="0"/>
          <p:nvPr/>
        </p:nvPicPr>
        <p:blipFill>
          <a:blip r:embed="rId3">
            <a:alphaModFix/>
          </a:blip>
          <a:stretch>
            <a:fillRect/>
          </a:stretch>
        </p:blipFill>
        <p:spPr>
          <a:xfrm>
            <a:off x="7156164" y="3069279"/>
            <a:ext cx="2161106" cy="1855720"/>
          </a:xfrm>
          <a:prstGeom prst="rect">
            <a:avLst/>
          </a:prstGeom>
          <a:noFill/>
          <a:ln>
            <a:noFill/>
          </a:ln>
        </p:spPr>
      </p:pic>
      <p:sp>
        <p:nvSpPr>
          <p:cNvPr id="250" name="Google Shape;250;g28a35054180_0_215"/>
          <p:cNvSpPr txBox="1"/>
          <p:nvPr/>
        </p:nvSpPr>
        <p:spPr>
          <a:xfrm>
            <a:off x="695771" y="2073386"/>
            <a:ext cx="5043900" cy="3123900"/>
          </a:xfrm>
          <a:prstGeom prst="rect">
            <a:avLst/>
          </a:prstGeom>
          <a:noFill/>
          <a:ln>
            <a:noFill/>
          </a:ln>
        </p:spPr>
        <p:txBody>
          <a:bodyPr anchorCtr="0" anchor="t" bIns="112425" lIns="112425" spcFirstLastPara="1" rIns="112425" wrap="square" tIns="112425">
            <a:noAutofit/>
          </a:bodyPr>
          <a:lstStyle/>
          <a:p>
            <a:pPr indent="0" lvl="0" marL="0" rtl="0" algn="l">
              <a:lnSpc>
                <a:spcPct val="90000"/>
              </a:lnSpc>
              <a:spcBef>
                <a:spcPts val="1100"/>
              </a:spcBef>
              <a:spcAft>
                <a:spcPts val="0"/>
              </a:spcAft>
              <a:buClr>
                <a:schemeClr val="dk1"/>
              </a:buClr>
              <a:buSzPts val="1400"/>
              <a:buFont typeface="Arial"/>
              <a:buNone/>
            </a:pPr>
            <a:r>
              <a:rPr lang="en-US" sz="2500">
                <a:solidFill>
                  <a:schemeClr val="dk1"/>
                </a:solidFill>
                <a:latin typeface="Calibri"/>
                <a:ea typeface="Calibri"/>
                <a:cs typeface="Calibri"/>
                <a:sym typeface="Calibri"/>
              </a:rPr>
              <a:t>If you do not yet have a service coat please make a logistics appointment at</a:t>
            </a:r>
            <a:r>
              <a:rPr lang="en-US" sz="2500">
                <a:solidFill>
                  <a:schemeClr val="dk1"/>
                </a:solidFill>
              </a:rPr>
              <a:t> </a:t>
            </a:r>
            <a:r>
              <a:rPr lang="en-US" sz="2500" u="sng">
                <a:solidFill>
                  <a:srgbClr val="6D9EEB"/>
                </a:solidFill>
                <a:hlinkClick r:id="rId4">
                  <a:extLst>
                    <a:ext uri="{A12FA001-AC4F-418D-AE19-62706E023703}">
                      <ahyp:hlinkClr val="tx"/>
                    </a:ext>
                  </a:extLst>
                </a:hlinkClick>
              </a:rPr>
              <a:t>https://tinyurl.com/FL-802LSS </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8a35054180_0_127"/>
          <p:cNvSpPr txBox="1"/>
          <p:nvPr>
            <p:ph type="title"/>
          </p:nvPr>
        </p:nvSpPr>
        <p:spPr>
          <a:xfrm>
            <a:off x="146304" y="166784"/>
            <a:ext cx="94245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Weekly Uniform Reminder</a:t>
            </a:r>
            <a:endParaRPr/>
          </a:p>
        </p:txBody>
      </p:sp>
      <p:sp>
        <p:nvSpPr>
          <p:cNvPr id="256" name="Google Shape;256;g28a35054180_0_127"/>
          <p:cNvSpPr txBox="1"/>
          <p:nvPr/>
        </p:nvSpPr>
        <p:spPr>
          <a:xfrm>
            <a:off x="3835299" y="1929150"/>
            <a:ext cx="62850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Silver Name tag are worn centered on the wearer’s right between the sleeve seam and lapel and the bottom of the name tag will be parallel with the bottom of ribbons.</a:t>
            </a:r>
            <a:endParaRPr b="0" i="0" sz="2400" u="none" cap="none" strike="noStrike">
              <a:solidFill>
                <a:srgbClr val="000000"/>
              </a:solidFill>
              <a:latin typeface="Calibri"/>
              <a:ea typeface="Calibri"/>
              <a:cs typeface="Calibri"/>
              <a:sym typeface="Calibri"/>
            </a:endParaRPr>
          </a:p>
        </p:txBody>
      </p:sp>
      <p:sp>
        <p:nvSpPr>
          <p:cNvPr id="257" name="Google Shape;257;g28a35054180_0_127"/>
          <p:cNvSpPr txBox="1"/>
          <p:nvPr/>
        </p:nvSpPr>
        <p:spPr>
          <a:xfrm>
            <a:off x="146300" y="4917765"/>
            <a:ext cx="6285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Ribbons are worn centered on the wearer’s left pocket resting on but not over edge of welt pocket. </a:t>
            </a:r>
            <a:endParaRPr sz="2400">
              <a:latin typeface="Calibri"/>
              <a:ea typeface="Calibri"/>
              <a:cs typeface="Calibri"/>
              <a:sym typeface="Calibri"/>
            </a:endParaRPr>
          </a:p>
        </p:txBody>
      </p:sp>
      <p:pic>
        <p:nvPicPr>
          <p:cNvPr id="258" name="Google Shape;258;g28a35054180_0_127"/>
          <p:cNvPicPr preferRelativeResize="0"/>
          <p:nvPr/>
        </p:nvPicPr>
        <p:blipFill>
          <a:blip r:embed="rId3">
            <a:alphaModFix/>
          </a:blip>
          <a:stretch>
            <a:fillRect/>
          </a:stretch>
        </p:blipFill>
        <p:spPr>
          <a:xfrm>
            <a:off x="146302" y="1668600"/>
            <a:ext cx="2396626" cy="2743800"/>
          </a:xfrm>
          <a:prstGeom prst="rect">
            <a:avLst/>
          </a:prstGeom>
          <a:noFill/>
          <a:ln>
            <a:noFill/>
          </a:ln>
        </p:spPr>
      </p:pic>
      <p:pic>
        <p:nvPicPr>
          <p:cNvPr id="259" name="Google Shape;259;g28a35054180_0_127"/>
          <p:cNvPicPr preferRelativeResize="0"/>
          <p:nvPr/>
        </p:nvPicPr>
        <p:blipFill>
          <a:blip r:embed="rId4">
            <a:alphaModFix/>
          </a:blip>
          <a:stretch>
            <a:fillRect/>
          </a:stretch>
        </p:blipFill>
        <p:spPr>
          <a:xfrm>
            <a:off x="6431299" y="4186526"/>
            <a:ext cx="2894695" cy="2743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8a35054180_0_278"/>
          <p:cNvSpPr txBox="1"/>
          <p:nvPr>
            <p:ph idx="1" type="body"/>
          </p:nvPr>
        </p:nvSpPr>
        <p:spPr>
          <a:xfrm>
            <a:off x="0" y="1731700"/>
            <a:ext cx="10120500" cy="4283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7"/>
              </a:spcBef>
              <a:spcAft>
                <a:spcPts val="0"/>
              </a:spcAft>
              <a:buSzPts val="1800"/>
              <a:buNone/>
            </a:pPr>
            <a:r>
              <a:rPr lang="en-US"/>
              <a:t>We need 2nd years and some exceptional 1st years to march the 30 count for inspection. If you’re on this list, you’ve stood out in your drill skills and we want to help you get better to do good in marching for inspection;</a:t>
            </a:r>
            <a:endParaRPr/>
          </a:p>
          <a:p>
            <a:pPr indent="0" lvl="0" marL="0" rtl="0" algn="l">
              <a:lnSpc>
                <a:spcPct val="90000"/>
              </a:lnSpc>
              <a:spcBef>
                <a:spcPts val="1107"/>
              </a:spcBef>
              <a:spcAft>
                <a:spcPts val="0"/>
              </a:spcAft>
              <a:buSzPts val="1800"/>
              <a:buNone/>
            </a:pPr>
            <a:r>
              <a:rPr b="1" lang="en-US" sz="3000"/>
              <a:t>Motta, G., Sanchez, Borgeson, Dalton, Walker, Vargas, Tolbert, Chuidian, Le, H., Johnson, Nguyen, Tawil, Bouknight and Wisdom.</a:t>
            </a:r>
            <a:endParaRPr b="1"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 can stay after school to practice the 30 count you will earn the achievement ribbon!</a:t>
            </a:r>
            <a:endParaRPr sz="3000"/>
          </a:p>
        </p:txBody>
      </p:sp>
      <p:sp>
        <p:nvSpPr>
          <p:cNvPr id="266" name="Google Shape;266;g28a35054180_0_278"/>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a:t>
            </a:r>
            <a:endParaRPr sz="3000"/>
          </a:p>
        </p:txBody>
      </p:sp>
      <p:sp>
        <p:nvSpPr>
          <p:cNvPr id="267" name="Google Shape;267;g28a35054180_0_278"/>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Calibri"/>
                <a:ea typeface="Calibri"/>
                <a:cs typeface="Calibri"/>
                <a:sym typeface="Calibri"/>
              </a:rPr>
              <a:t>For any questions or concerns contact Cadet Agrafena Ritz at (386) 344-9452</a:t>
            </a:r>
            <a:endParaRPr sz="1600">
              <a:latin typeface="Calibri"/>
              <a:ea typeface="Calibri"/>
              <a:cs typeface="Calibri"/>
              <a:sym typeface="Calibri"/>
            </a:endParaRPr>
          </a:p>
        </p:txBody>
      </p:sp>
      <p:pic>
        <p:nvPicPr>
          <p:cNvPr id="268" name="Google Shape;268;g28a35054180_0_278"/>
          <p:cNvPicPr preferRelativeResize="0"/>
          <p:nvPr/>
        </p:nvPicPr>
        <p:blipFill rotWithShape="1">
          <a:blip r:embed="rId3">
            <a:alphaModFix/>
          </a:blip>
          <a:srcRect b="39845" l="0" r="0" t="40045"/>
          <a:stretch/>
        </p:blipFill>
        <p:spPr>
          <a:xfrm>
            <a:off x="6273435" y="5583125"/>
            <a:ext cx="3680940" cy="951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8a35054180_0_400"/>
          <p:cNvSpPr txBox="1"/>
          <p:nvPr>
            <p:ph idx="1" type="body"/>
          </p:nvPr>
        </p:nvSpPr>
        <p:spPr>
          <a:xfrm>
            <a:off x="-100" y="1652975"/>
            <a:ext cx="10120500" cy="495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107"/>
              </a:spcBef>
              <a:spcAft>
                <a:spcPts val="0"/>
              </a:spcAft>
              <a:buSzPts val="1800"/>
              <a:buNone/>
            </a:pPr>
            <a:r>
              <a:rPr lang="en-US" sz="3000"/>
              <a:t>Fill out this form for when you can practice after school (even if it’s never):</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t/>
            </a:r>
            <a:endParaRPr sz="3000"/>
          </a:p>
          <a:p>
            <a:pPr indent="0" lvl="0" marL="0" rtl="0" algn="l">
              <a:lnSpc>
                <a:spcPct val="90000"/>
              </a:lnSpc>
              <a:spcBef>
                <a:spcPts val="1107"/>
              </a:spcBef>
              <a:spcAft>
                <a:spcPts val="0"/>
              </a:spcAft>
              <a:buSzPts val="1800"/>
              <a:buNone/>
            </a:pPr>
            <a:r>
              <a:rPr lang="en-US" sz="3000"/>
              <a:t>If you’re a 2nd or 1st year cadet and you weren’t on the last slide but you feel your drill skills are up to par for inspection-feel free to also fill out the form to be considered for the 30 Count Inspection Team!</a:t>
            </a:r>
            <a:endParaRPr sz="3000"/>
          </a:p>
        </p:txBody>
      </p:sp>
      <p:sp>
        <p:nvSpPr>
          <p:cNvPr id="275" name="Google Shape;275;g28a35054180_0_400"/>
          <p:cNvSpPr txBox="1"/>
          <p:nvPr>
            <p:ph type="title"/>
          </p:nvPr>
        </p:nvSpPr>
        <p:spPr>
          <a:xfrm>
            <a:off x="33592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000"/>
              <a:t>Inspection Marching Team (contd.)</a:t>
            </a:r>
            <a:endParaRPr sz="3000"/>
          </a:p>
        </p:txBody>
      </p:sp>
      <p:sp>
        <p:nvSpPr>
          <p:cNvPr id="276" name="Google Shape;276;g28a35054180_0_400"/>
          <p:cNvSpPr txBox="1"/>
          <p:nvPr/>
        </p:nvSpPr>
        <p:spPr>
          <a:xfrm>
            <a:off x="-100" y="6534800"/>
            <a:ext cx="1012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latin typeface="Calibri"/>
                <a:ea typeface="Calibri"/>
                <a:cs typeface="Calibri"/>
                <a:sym typeface="Calibri"/>
              </a:rPr>
              <a:t>For any questions or concerns contact Cadet Agrafena Ritz at (386) 344-9452</a:t>
            </a:r>
            <a:endParaRPr sz="1600">
              <a:latin typeface="Calibri"/>
              <a:ea typeface="Calibri"/>
              <a:cs typeface="Calibri"/>
              <a:sym typeface="Calibri"/>
            </a:endParaRPr>
          </a:p>
        </p:txBody>
      </p:sp>
      <p:pic>
        <p:nvPicPr>
          <p:cNvPr id="277" name="Google Shape;277;g28a35054180_0_400"/>
          <p:cNvPicPr preferRelativeResize="0"/>
          <p:nvPr/>
        </p:nvPicPr>
        <p:blipFill>
          <a:blip r:embed="rId3">
            <a:alphaModFix/>
          </a:blip>
          <a:stretch>
            <a:fillRect/>
          </a:stretch>
        </p:blipFill>
        <p:spPr>
          <a:xfrm>
            <a:off x="3796150" y="2250825"/>
            <a:ext cx="2529600" cy="2543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83" name="Google Shape;283;gfb4207d963_0_182"/>
          <p:cNvSpPr txBox="1"/>
          <p:nvPr/>
        </p:nvSpPr>
        <p:spPr>
          <a:xfrm>
            <a:off x="1061900" y="3795726"/>
            <a:ext cx="7996500" cy="23562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Hawaii, 1959</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84" name="Google Shape;284;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Which state was the last to join the Union and when?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Homecoming Parade (10/10)</a:t>
            </a:r>
            <a:endParaRPr/>
          </a:p>
          <a:p>
            <a:pPr indent="-342900" lvl="1" marL="914400" rtl="0" algn="l">
              <a:lnSpc>
                <a:spcPct val="100000"/>
              </a:lnSpc>
              <a:spcBef>
                <a:spcPts val="0"/>
              </a:spcBef>
              <a:spcAft>
                <a:spcPts val="0"/>
              </a:spcAft>
              <a:buSzPts val="1800"/>
              <a:buChar char="•"/>
            </a:pPr>
            <a:r>
              <a:rPr lang="en-US"/>
              <a:t>Football Parking (10/13)</a:t>
            </a:r>
            <a:endParaRPr/>
          </a:p>
          <a:p>
            <a:pPr indent="-342900" lvl="1" marL="914400" rtl="0" algn="l">
              <a:lnSpc>
                <a:spcPct val="100000"/>
              </a:lnSpc>
              <a:spcBef>
                <a:spcPts val="0"/>
              </a:spcBef>
              <a:spcAft>
                <a:spcPts val="0"/>
              </a:spcAft>
              <a:buSzPts val="1800"/>
              <a:buChar char="•"/>
            </a:pPr>
            <a:r>
              <a:rPr lang="en-US"/>
              <a:t>SOCRGC (10/22)</a:t>
            </a:r>
            <a:endParaRPr/>
          </a:p>
          <a:p>
            <a:pPr indent="-342900" lvl="1" marL="914400" rtl="0" algn="l">
              <a:lnSpc>
                <a:spcPct val="100000"/>
              </a:lnSpc>
              <a:spcBef>
                <a:spcPts val="0"/>
              </a:spcBef>
              <a:spcAft>
                <a:spcPts val="0"/>
              </a:spcAft>
              <a:buSzPts val="1800"/>
              <a:buChar char="•"/>
            </a:pPr>
            <a:r>
              <a:rPr lang="en-US"/>
              <a:t>Maxey Fall Festival (10/26)</a:t>
            </a:r>
            <a:endParaRPr/>
          </a:p>
          <a:p>
            <a:pPr indent="-342900" lvl="1" marL="914400" rtl="0" algn="l">
              <a:lnSpc>
                <a:spcPct val="100000"/>
              </a:lnSpc>
              <a:spcBef>
                <a:spcPts val="0"/>
              </a:spcBef>
              <a:spcAft>
                <a:spcPts val="0"/>
              </a:spcAft>
              <a:buSzPts val="1800"/>
              <a:buChar char="•"/>
            </a:pPr>
            <a:r>
              <a:rPr lang="en-US"/>
              <a:t>Unit </a:t>
            </a:r>
            <a:r>
              <a:rPr lang="en-US"/>
              <a:t>Picnic</a:t>
            </a:r>
            <a:r>
              <a:rPr lang="en-US"/>
              <a:t> (10/28)</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Recruiting</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PT Make Ups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Weekly Uniform Reminder</a:t>
            </a:r>
            <a:endParaRPr/>
          </a:p>
        </p:txBody>
      </p:sp>
      <p:sp>
        <p:nvSpPr>
          <p:cNvPr id="291" name="Google Shape;291;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97" name="Google Shape;297;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Athletic Clearance</a:t>
            </a:r>
            <a:endParaRPr b="1" sz="4000">
              <a:solidFill>
                <a:srgbClr val="002060"/>
              </a:solidFill>
              <a:latin typeface="Arial"/>
              <a:ea typeface="Arial"/>
              <a:cs typeface="Arial"/>
              <a:sym typeface="Arial"/>
            </a:endParaRPr>
          </a:p>
        </p:txBody>
      </p:sp>
      <p:sp>
        <p:nvSpPr>
          <p:cNvPr id="177" name="Google Shape;177;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Almodovar-Charlie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Hibbert - Foxtrot	  Weidner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Madera - Bravo		 James- 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8842553827_0_126"/>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4000">
                <a:solidFill>
                  <a:srgbClr val="002060"/>
                </a:solidFill>
                <a:latin typeface="Arial"/>
                <a:ea typeface="Arial"/>
                <a:cs typeface="Arial"/>
                <a:sym typeface="Arial"/>
              </a:rPr>
              <a:t>PT Makeups</a:t>
            </a:r>
            <a:endParaRPr b="1" sz="4000">
              <a:solidFill>
                <a:srgbClr val="002060"/>
              </a:solidFill>
              <a:latin typeface="Arial"/>
              <a:ea typeface="Arial"/>
              <a:cs typeface="Arial"/>
              <a:sym typeface="Arial"/>
            </a:endParaRPr>
          </a:p>
        </p:txBody>
      </p:sp>
      <p:sp>
        <p:nvSpPr>
          <p:cNvPr id="184" name="Google Shape;184;g28842553827_0_126"/>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38000"/>
              </a:lnSpc>
              <a:spcBef>
                <a:spcPts val="0"/>
              </a:spcBef>
              <a:spcAft>
                <a:spcPts val="0"/>
              </a:spcAft>
              <a:buClr>
                <a:schemeClr val="dk1"/>
              </a:buClr>
              <a:buSzPts val="1100"/>
              <a:buFont typeface="Arial"/>
              <a:buNone/>
            </a:pPr>
            <a:r>
              <a:rPr lang="en-US" sz="2900">
                <a:latin typeface="Arial"/>
                <a:ea typeface="Arial"/>
                <a:cs typeface="Arial"/>
                <a:sym typeface="Arial"/>
              </a:rPr>
              <a:t>Sign up here for the PT makeups or on Canvas</a:t>
            </a:r>
            <a:endParaRPr sz="2900">
              <a:latin typeface="Arial"/>
              <a:ea typeface="Arial"/>
              <a:cs typeface="Arial"/>
              <a:sym typeface="Arial"/>
            </a:endParaRPr>
          </a:p>
          <a:p>
            <a:pPr indent="0" lvl="0" marL="0" rtl="0" algn="l">
              <a:lnSpc>
                <a:spcPct val="138000"/>
              </a:lnSpc>
              <a:spcBef>
                <a:spcPts val="0"/>
              </a:spcBef>
              <a:spcAft>
                <a:spcPts val="0"/>
              </a:spcAft>
              <a:buSzPts val="1800"/>
              <a:buNone/>
            </a:pPr>
            <a:r>
              <a:rPr b="1" lang="en-US" sz="2900" u="sng">
                <a:solidFill>
                  <a:schemeClr val="hlink"/>
                </a:solidFill>
                <a:highlight>
                  <a:schemeClr val="lt1"/>
                </a:highlight>
                <a:latin typeface="Arial"/>
                <a:ea typeface="Arial"/>
                <a:cs typeface="Arial"/>
                <a:sym typeface="Arial"/>
                <a:hlinkClick r:id="rId3"/>
              </a:rPr>
              <a:t>https://tinyurl.com/PT2324</a:t>
            </a:r>
            <a:r>
              <a:rPr b="1" lang="en-US" sz="2900">
                <a:highlight>
                  <a:schemeClr val="lt1"/>
                </a:highlight>
                <a:latin typeface="Arial"/>
                <a:ea typeface="Arial"/>
                <a:cs typeface="Arial"/>
                <a:sym typeface="Arial"/>
              </a:rPr>
              <a:t> </a:t>
            </a:r>
            <a:endParaRPr b="1" sz="2900">
              <a:latin typeface="Arial"/>
              <a:ea typeface="Arial"/>
              <a:cs typeface="Arial"/>
              <a:sym typeface="Arial"/>
            </a:endParaRPr>
          </a:p>
          <a:p>
            <a:pPr indent="0" lvl="0" marL="0" rtl="0" algn="l">
              <a:lnSpc>
                <a:spcPct val="138000"/>
              </a:lnSpc>
              <a:spcBef>
                <a:spcPts val="0"/>
              </a:spcBef>
              <a:spcAft>
                <a:spcPts val="0"/>
              </a:spcAft>
              <a:buClr>
                <a:schemeClr val="dk1"/>
              </a:buClr>
              <a:buSzPts val="1100"/>
              <a:buFont typeface="Arial"/>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a:p>
            <a:pPr indent="0" lvl="0" marL="0" rtl="0" algn="l">
              <a:lnSpc>
                <a:spcPct val="100000"/>
              </a:lnSpc>
              <a:spcBef>
                <a:spcPts val="0"/>
              </a:spcBef>
              <a:spcAft>
                <a:spcPts val="0"/>
              </a:spcAft>
              <a:buSzPts val="1800"/>
              <a:buNone/>
            </a:pPr>
            <a:r>
              <a:rPr lang="en-US" sz="2900">
                <a:highlight>
                  <a:srgbClr val="FFFF00"/>
                </a:highlight>
                <a:latin typeface="Arial"/>
                <a:ea typeface="Arial"/>
                <a:cs typeface="Arial"/>
                <a:sym typeface="Arial"/>
              </a:rPr>
              <a:t>For any questions, comments or concerns contact  </a:t>
            </a:r>
            <a:endParaRPr sz="2900">
              <a:highlight>
                <a:srgbClr val="FFFF00"/>
              </a:highlight>
              <a:latin typeface="Arial"/>
              <a:ea typeface="Arial"/>
              <a:cs typeface="Arial"/>
              <a:sym typeface="Arial"/>
            </a:endParaRPr>
          </a:p>
          <a:p>
            <a:pPr indent="0" lvl="0" marL="0" rtl="0" algn="l">
              <a:lnSpc>
                <a:spcPct val="100000"/>
              </a:lnSpc>
              <a:spcBef>
                <a:spcPts val="0"/>
              </a:spcBef>
              <a:spcAft>
                <a:spcPts val="0"/>
              </a:spcAft>
              <a:buSzPts val="1800"/>
              <a:buNone/>
            </a:pPr>
            <a:r>
              <a:rPr b="1" lang="en-US" sz="2900">
                <a:latin typeface="Arial"/>
                <a:ea typeface="Arial"/>
                <a:cs typeface="Arial"/>
                <a:sym typeface="Arial"/>
              </a:rPr>
              <a:t>C/SSgt Michael Romeu @</a:t>
            </a:r>
            <a:r>
              <a:rPr b="1" lang="en-US" sz="2900" u="sng">
                <a:solidFill>
                  <a:schemeClr val="hlink"/>
                </a:solidFill>
                <a:latin typeface="Arial"/>
                <a:ea typeface="Arial"/>
                <a:cs typeface="Arial"/>
                <a:sym typeface="Arial"/>
                <a:hlinkClick r:id="rId4"/>
              </a:rPr>
              <a:t>4804278080@students.ocps.net</a:t>
            </a:r>
            <a:r>
              <a:rPr b="1" lang="en-US" sz="2900">
                <a:latin typeface="Arial"/>
                <a:ea typeface="Arial"/>
                <a:cs typeface="Arial"/>
                <a:sym typeface="Arial"/>
              </a:rPr>
              <a:t> and 407-790-9996</a:t>
            </a:r>
            <a:endParaRPr b="1" sz="2900">
              <a:latin typeface="Arial"/>
              <a:ea typeface="Arial"/>
              <a:cs typeface="Arial"/>
              <a:sym typeface="Arial"/>
            </a:endParaRPr>
          </a:p>
          <a:p>
            <a:pPr indent="0" lvl="0" marL="0" rtl="0" algn="l">
              <a:lnSpc>
                <a:spcPct val="100000"/>
              </a:lnSpc>
              <a:spcBef>
                <a:spcPts val="0"/>
              </a:spcBef>
              <a:spcAft>
                <a:spcPts val="0"/>
              </a:spcAft>
              <a:buSzPts val="1800"/>
              <a:buNone/>
            </a:pPr>
            <a:r>
              <a:t/>
            </a:r>
            <a:endParaRPr sz="2900">
              <a:latin typeface="Arial"/>
              <a:ea typeface="Arial"/>
              <a:cs typeface="Arial"/>
              <a:sym typeface="Arial"/>
            </a:endParaRPr>
          </a:p>
        </p:txBody>
      </p:sp>
      <p:sp>
        <p:nvSpPr>
          <p:cNvPr id="185" name="Google Shape;185;g28842553827_0_126"/>
          <p:cNvSpPr txBox="1"/>
          <p:nvPr/>
        </p:nvSpPr>
        <p:spPr>
          <a:xfrm>
            <a:off x="0" y="3050925"/>
            <a:ext cx="6788400" cy="197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2900" u="none" cap="none" strike="noStrike">
                <a:solidFill>
                  <a:schemeClr val="dk1"/>
                </a:solidFill>
                <a:latin typeface="Arial"/>
                <a:ea typeface="Arial"/>
                <a:cs typeface="Arial"/>
                <a:sym typeface="Arial"/>
              </a:rPr>
              <a:t>Meet at the 900 building in PT gear by 1430. </a:t>
            </a:r>
            <a:r>
              <a:rPr b="1" i="0" lang="en-US" sz="2900" u="none" cap="none" strike="noStrike">
                <a:solidFill>
                  <a:schemeClr val="dk1"/>
                </a:solidFill>
                <a:latin typeface="Arial"/>
                <a:ea typeface="Arial"/>
                <a:cs typeface="Arial"/>
                <a:sym typeface="Arial"/>
              </a:rPr>
              <a:t>I won't wait for you, Be on time</a:t>
            </a:r>
            <a:endParaRPr b="0" i="0" sz="2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US" sz="2900" u="none" cap="none" strike="noStrike">
                <a:solidFill>
                  <a:srgbClr val="FF0000"/>
                </a:solidFill>
                <a:latin typeface="Arial"/>
                <a:ea typeface="Arial"/>
                <a:cs typeface="Arial"/>
                <a:sym typeface="Arial"/>
              </a:rPr>
              <a:t>Thursday’s Only, Contact me if this does not work for you</a:t>
            </a:r>
            <a:endParaRPr b="0" i="0" sz="1400" u="none" cap="none" strike="noStrike">
              <a:solidFill>
                <a:srgbClr val="000000"/>
              </a:solidFill>
              <a:latin typeface="Calibri"/>
              <a:ea typeface="Calibri"/>
              <a:cs typeface="Calibri"/>
              <a:sym typeface="Calibri"/>
            </a:endParaRPr>
          </a:p>
        </p:txBody>
      </p:sp>
      <p:pic>
        <p:nvPicPr>
          <p:cNvPr id="186" name="Google Shape;186;g28842553827_0_126"/>
          <p:cNvPicPr preferRelativeResize="0"/>
          <p:nvPr/>
        </p:nvPicPr>
        <p:blipFill rotWithShape="1">
          <a:blip r:embed="rId5">
            <a:alphaModFix/>
          </a:blip>
          <a:srcRect b="0" l="0" r="0" t="0"/>
          <a:stretch/>
        </p:blipFill>
        <p:spPr>
          <a:xfrm>
            <a:off x="6679475" y="2442512"/>
            <a:ext cx="2703226" cy="2703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8842553827_2_0"/>
          <p:cNvSpPr txBox="1"/>
          <p:nvPr>
            <p:ph idx="1" type="body"/>
          </p:nvPr>
        </p:nvSpPr>
        <p:spPr>
          <a:xfrm>
            <a:off x="695775" y="1879225"/>
            <a:ext cx="5836800" cy="4956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107"/>
              </a:spcBef>
              <a:spcAft>
                <a:spcPts val="0"/>
              </a:spcAft>
              <a:buSzPts val="1800"/>
              <a:buNone/>
            </a:pPr>
            <a:r>
              <a:rPr lang="en-US"/>
              <a:t>March with us for the Homecoming Parade!</a:t>
            </a:r>
            <a:endParaRPr/>
          </a:p>
          <a:p>
            <a:pPr indent="0" lvl="0" marL="0" rtl="0" algn="l">
              <a:lnSpc>
                <a:spcPct val="90000"/>
              </a:lnSpc>
              <a:spcBef>
                <a:spcPts val="1107"/>
              </a:spcBef>
              <a:spcAft>
                <a:spcPts val="0"/>
              </a:spcAft>
              <a:buSzPts val="1800"/>
              <a:buNone/>
            </a:pPr>
            <a:r>
              <a:rPr lang="en-US"/>
              <a:t>Time: </a:t>
            </a:r>
            <a:r>
              <a:rPr b="1" lang="en-US"/>
              <a:t>10 October at </a:t>
            </a:r>
            <a:r>
              <a:rPr b="1" lang="en-US" u="sng"/>
              <a:t>1630 hours</a:t>
            </a:r>
            <a:endParaRPr b="1" u="sng"/>
          </a:p>
          <a:p>
            <a:pPr indent="0" lvl="0" marL="0" rtl="0" algn="l">
              <a:lnSpc>
                <a:spcPct val="90000"/>
              </a:lnSpc>
              <a:spcBef>
                <a:spcPts val="1107"/>
              </a:spcBef>
              <a:spcAft>
                <a:spcPts val="0"/>
              </a:spcAft>
              <a:buSzPts val="1800"/>
              <a:buNone/>
            </a:pPr>
            <a:r>
              <a:rPr lang="en-US"/>
              <a:t>Location: Downtown Winter Garden (Parking lot at </a:t>
            </a:r>
            <a:r>
              <a:rPr b="1" lang="en-US"/>
              <a:t>63 S Woodland St</a:t>
            </a:r>
            <a:r>
              <a:rPr lang="en-US"/>
              <a:t>)</a:t>
            </a:r>
            <a:endParaRPr/>
          </a:p>
          <a:p>
            <a:pPr indent="0" lvl="0" marL="0" rtl="0" algn="l">
              <a:lnSpc>
                <a:spcPct val="90000"/>
              </a:lnSpc>
              <a:spcBef>
                <a:spcPts val="1107"/>
              </a:spcBef>
              <a:spcAft>
                <a:spcPts val="0"/>
              </a:spcAft>
              <a:buSzPts val="1800"/>
              <a:buNone/>
            </a:pPr>
            <a:r>
              <a:rPr lang="en-US"/>
              <a:t>Uniform: Combination 1 (</a:t>
            </a:r>
            <a:r>
              <a:rPr b="1" lang="en-US"/>
              <a:t>Blues without the tie/tie tab; </a:t>
            </a:r>
            <a:r>
              <a:rPr b="1" lang="en-US" u="sng"/>
              <a:t>REQUIRED</a:t>
            </a:r>
            <a:r>
              <a:rPr lang="en-US"/>
              <a:t>)</a:t>
            </a:r>
            <a:endParaRPr/>
          </a:p>
          <a:p>
            <a:pPr indent="0" lvl="0" marL="0" rtl="0" algn="l">
              <a:lnSpc>
                <a:spcPct val="90000"/>
              </a:lnSpc>
              <a:spcBef>
                <a:spcPts val="1107"/>
              </a:spcBef>
              <a:spcAft>
                <a:spcPts val="0"/>
              </a:spcAft>
              <a:buSzPts val="1800"/>
              <a:buNone/>
            </a:pPr>
            <a:r>
              <a:rPr lang="en-US"/>
              <a:t>Lead the parade, and represent the unit, and school well!</a:t>
            </a:r>
            <a:endParaRPr/>
          </a:p>
        </p:txBody>
      </p:sp>
      <p:sp>
        <p:nvSpPr>
          <p:cNvPr id="193" name="Google Shape;193;g28842553827_2_0"/>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Homecoming Parade</a:t>
            </a:r>
            <a:endParaRPr/>
          </a:p>
        </p:txBody>
      </p:sp>
      <p:pic>
        <p:nvPicPr>
          <p:cNvPr id="194" name="Google Shape;194;g28842553827_2_0"/>
          <p:cNvPicPr preferRelativeResize="0"/>
          <p:nvPr/>
        </p:nvPicPr>
        <p:blipFill rotWithShape="1">
          <a:blip r:embed="rId3">
            <a:alphaModFix/>
          </a:blip>
          <a:srcRect b="0" l="0" r="0" t="0"/>
          <a:stretch/>
        </p:blipFill>
        <p:spPr>
          <a:xfrm>
            <a:off x="6532575" y="4267973"/>
            <a:ext cx="3587725" cy="2675577"/>
          </a:xfrm>
          <a:prstGeom prst="rect">
            <a:avLst/>
          </a:prstGeom>
          <a:noFill/>
          <a:ln>
            <a:noFill/>
          </a:ln>
        </p:spPr>
      </p:pic>
      <p:sp>
        <p:nvSpPr>
          <p:cNvPr id="195" name="Google Shape;195;g28842553827_2_0"/>
          <p:cNvSpPr txBox="1"/>
          <p:nvPr/>
        </p:nvSpPr>
        <p:spPr>
          <a:xfrm>
            <a:off x="6532575" y="1879225"/>
            <a:ext cx="3587700" cy="238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50"/>
              <a:buFont typeface="Arial"/>
              <a:buNone/>
            </a:pPr>
            <a:r>
              <a:rPr b="1" i="0" lang="en-US" sz="3050" u="sng" cap="none" strike="noStrike">
                <a:solidFill>
                  <a:srgbClr val="000000"/>
                </a:solidFill>
                <a:latin typeface="Calibri"/>
                <a:ea typeface="Calibri"/>
                <a:cs typeface="Calibri"/>
                <a:sym typeface="Calibri"/>
              </a:rPr>
              <a:t>Sign up in room 950.</a:t>
            </a:r>
            <a:endParaRPr b="1" i="0" sz="305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50"/>
              <a:buFont typeface="Arial"/>
              <a:buNone/>
            </a:pPr>
            <a:r>
              <a:t/>
            </a:r>
            <a:endParaRPr b="0" i="0" sz="255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Please Contact C/Maj. Bernhard at +1(407) 408-6158 if you would like to be CIC for this event.</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8842553827_0_0"/>
          <p:cNvSpPr txBox="1"/>
          <p:nvPr>
            <p:ph idx="1" type="body"/>
          </p:nvPr>
        </p:nvSpPr>
        <p:spPr>
          <a:xfrm>
            <a:off x="171622" y="1719733"/>
            <a:ext cx="8728800" cy="48156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lnSpc>
                <a:spcPct val="90000"/>
              </a:lnSpc>
              <a:spcBef>
                <a:spcPts val="0"/>
              </a:spcBef>
              <a:spcAft>
                <a:spcPts val="0"/>
              </a:spcAft>
              <a:buClr>
                <a:schemeClr val="dk1"/>
              </a:buClr>
              <a:buSzPct val="58138"/>
              <a:buFont typeface="Arial"/>
              <a:buNone/>
            </a:pPr>
            <a:r>
              <a:t/>
            </a:r>
            <a:endParaRPr sz="43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latin typeface="Calibri"/>
                <a:ea typeface="Calibri"/>
                <a:cs typeface="Calibri"/>
                <a:sym typeface="Calibri"/>
              </a:rPr>
              <a:t>Time: 16:30 to 19:30</a:t>
            </a:r>
            <a:endParaRPr b="1"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latin typeface="Calibri"/>
                <a:ea typeface="Calibri"/>
                <a:cs typeface="Calibri"/>
                <a:sym typeface="Calibri"/>
              </a:rPr>
              <a:t>When: 13th, October </a:t>
            </a:r>
            <a:endParaRPr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latin typeface="Calibri"/>
                <a:ea typeface="Calibri"/>
                <a:cs typeface="Calibri"/>
                <a:sym typeface="Calibri"/>
              </a:rPr>
              <a:t>Where: </a:t>
            </a:r>
            <a:r>
              <a:rPr lang="en-US" sz="6900">
                <a:solidFill>
                  <a:schemeClr val="dk1"/>
                </a:solidFill>
                <a:latin typeface="Calibri"/>
                <a:ea typeface="Calibri"/>
                <a:cs typeface="Calibri"/>
                <a:sym typeface="Calibri"/>
              </a:rPr>
              <a:t>Room 950(Colonel’s Room)</a:t>
            </a:r>
            <a:endParaRPr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b="1" lang="en-US" sz="6900">
                <a:solidFill>
                  <a:schemeClr val="dk1"/>
                </a:solidFill>
                <a:highlight>
                  <a:srgbClr val="FFFFFF"/>
                </a:highlight>
                <a:latin typeface="Calibri"/>
                <a:ea typeface="Calibri"/>
                <a:cs typeface="Calibri"/>
                <a:sym typeface="Calibri"/>
              </a:rPr>
              <a:t>Uniform</a:t>
            </a:r>
            <a:r>
              <a:rPr lang="en-US" sz="6900">
                <a:solidFill>
                  <a:schemeClr val="dk1"/>
                </a:solidFill>
                <a:highlight>
                  <a:srgbClr val="FFFFFF"/>
                </a:highlight>
                <a:latin typeface="Calibri"/>
                <a:ea typeface="Calibri"/>
                <a:cs typeface="Calibri"/>
                <a:sym typeface="Calibri"/>
              </a:rPr>
              <a:t>: COMBO 5</a:t>
            </a:r>
            <a:endParaRPr sz="6900">
              <a:solidFill>
                <a:schemeClr val="dk1"/>
              </a:solidFill>
              <a:highlight>
                <a:srgbClr val="FFFFFF"/>
              </a:highlight>
              <a:latin typeface="Calibri"/>
              <a:ea typeface="Calibri"/>
              <a:cs typeface="Calibri"/>
              <a:sym typeface="Calibri"/>
            </a:endParaRPr>
          </a:p>
          <a:p>
            <a:pPr indent="0" lvl="0" marL="0" rtl="0" algn="l">
              <a:lnSpc>
                <a:spcPct val="90000"/>
              </a:lnSpc>
              <a:spcBef>
                <a:spcPts val="1107"/>
              </a:spcBef>
              <a:spcAft>
                <a:spcPts val="0"/>
              </a:spcAft>
              <a:buSzPct val="54919"/>
              <a:buNone/>
            </a:pPr>
            <a:r>
              <a:rPr lang="en-US" sz="6900">
                <a:solidFill>
                  <a:srgbClr val="FF0000"/>
                </a:solidFill>
                <a:highlight>
                  <a:srgbClr val="FFFFFF"/>
                </a:highlight>
                <a:latin typeface="Calibri"/>
                <a:ea typeface="Calibri"/>
                <a:cs typeface="Calibri"/>
                <a:sym typeface="Calibri"/>
              </a:rPr>
              <a:t>(</a:t>
            </a:r>
            <a:r>
              <a:rPr b="1" lang="en-US" sz="6900">
                <a:solidFill>
                  <a:srgbClr val="FF0000"/>
                </a:solidFill>
                <a:highlight>
                  <a:srgbClr val="FFFFFF"/>
                </a:highlight>
                <a:latin typeface="Calibri"/>
                <a:ea typeface="Calibri"/>
                <a:cs typeface="Calibri"/>
                <a:sym typeface="Calibri"/>
              </a:rPr>
              <a:t>you can only go if you have combo 5)</a:t>
            </a:r>
            <a:endParaRPr b="1" sz="6900">
              <a:solidFill>
                <a:srgbClr val="FF0000"/>
              </a:solidFill>
              <a:highlight>
                <a:srgbClr val="FFFFFF"/>
              </a:highlight>
              <a:latin typeface="Calibri"/>
              <a:ea typeface="Calibri"/>
              <a:cs typeface="Calibri"/>
              <a:sym typeface="Calibri"/>
            </a:endParaRPr>
          </a:p>
          <a:p>
            <a:pPr indent="0" lvl="0" marL="0" rtl="0" algn="l">
              <a:lnSpc>
                <a:spcPct val="90000"/>
              </a:lnSpc>
              <a:spcBef>
                <a:spcPts val="1107"/>
              </a:spcBef>
              <a:spcAft>
                <a:spcPts val="0"/>
              </a:spcAft>
              <a:buSzPct val="54919"/>
              <a:buNone/>
            </a:pPr>
            <a:r>
              <a:t/>
            </a:r>
            <a:endParaRPr b="1"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t/>
            </a:r>
            <a:endParaRPr b="1" sz="6900">
              <a:solidFill>
                <a:schemeClr val="dk1"/>
              </a:solidFill>
              <a:latin typeface="Calibri"/>
              <a:ea typeface="Calibri"/>
              <a:cs typeface="Calibri"/>
              <a:sym typeface="Calibri"/>
            </a:endParaRPr>
          </a:p>
          <a:p>
            <a:pPr indent="0" lvl="0" marL="0" rtl="0" algn="l">
              <a:lnSpc>
                <a:spcPct val="90000"/>
              </a:lnSpc>
              <a:spcBef>
                <a:spcPts val="1107"/>
              </a:spcBef>
              <a:spcAft>
                <a:spcPts val="0"/>
              </a:spcAft>
              <a:buSzPct val="54919"/>
              <a:buNone/>
            </a:pPr>
            <a:r>
              <a:rPr lang="en-US" sz="6900">
                <a:solidFill>
                  <a:schemeClr val="dk1"/>
                </a:solidFill>
                <a:highlight>
                  <a:schemeClr val="lt1"/>
                </a:highlight>
                <a:latin typeface="Calibri"/>
                <a:ea typeface="Calibri"/>
                <a:cs typeface="Calibri"/>
                <a:sym typeface="Calibri"/>
              </a:rPr>
              <a:t>If you would like to be CIC, please contact C/Bernhard </a:t>
            </a:r>
            <a:r>
              <a:rPr lang="en-US" sz="6900">
                <a:highlight>
                  <a:schemeClr val="lt1"/>
                </a:highlight>
              </a:rPr>
              <a:t>at</a:t>
            </a:r>
            <a:r>
              <a:rPr lang="en-US" sz="6900">
                <a:solidFill>
                  <a:schemeClr val="dk1"/>
                </a:solidFill>
                <a:highlight>
                  <a:schemeClr val="lt1"/>
                </a:highlight>
                <a:latin typeface="Calibri"/>
                <a:ea typeface="Calibri"/>
                <a:cs typeface="Calibri"/>
                <a:sym typeface="Calibri"/>
              </a:rPr>
              <a:t> +1(407) 408-6158</a:t>
            </a:r>
            <a:endParaRPr b="1" sz="6900">
              <a:solidFill>
                <a:schemeClr val="dk1"/>
              </a:solidFill>
              <a:latin typeface="Calibri"/>
              <a:ea typeface="Calibri"/>
              <a:cs typeface="Calibri"/>
              <a:sym typeface="Calibri"/>
            </a:endParaRPr>
          </a:p>
        </p:txBody>
      </p:sp>
      <p:sp>
        <p:nvSpPr>
          <p:cNvPr id="202" name="Google Shape;202;g28842553827_0_0"/>
          <p:cNvSpPr txBox="1"/>
          <p:nvPr>
            <p:ph type="title"/>
          </p:nvPr>
        </p:nvSpPr>
        <p:spPr>
          <a:xfrm>
            <a:off x="590984" y="190313"/>
            <a:ext cx="9660900" cy="1529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sz="3200"/>
              <a:t>Football Parking</a:t>
            </a:r>
            <a:endParaRPr sz="3200"/>
          </a:p>
        </p:txBody>
      </p:sp>
      <p:pic>
        <p:nvPicPr>
          <p:cNvPr id="203" name="Google Shape;203;g28842553827_0_0"/>
          <p:cNvPicPr preferRelativeResize="0"/>
          <p:nvPr/>
        </p:nvPicPr>
        <p:blipFill rotWithShape="1">
          <a:blip r:embed="rId3">
            <a:alphaModFix/>
          </a:blip>
          <a:srcRect b="0" l="0" r="0" t="0"/>
          <a:stretch/>
        </p:blipFill>
        <p:spPr>
          <a:xfrm>
            <a:off x="6998103" y="2042303"/>
            <a:ext cx="2992567" cy="28134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b55438bef77a795_0"/>
          <p:cNvSpPr txBox="1"/>
          <p:nvPr>
            <p:ph idx="1" type="body"/>
          </p:nvPr>
        </p:nvSpPr>
        <p:spPr>
          <a:xfrm>
            <a:off x="176723" y="4640864"/>
            <a:ext cx="6859200" cy="1347000"/>
          </a:xfrm>
          <a:prstGeom prst="rect">
            <a:avLst/>
          </a:prstGeom>
          <a:noFill/>
          <a:ln>
            <a:noFill/>
          </a:ln>
        </p:spPr>
        <p:txBody>
          <a:bodyPr anchorCtr="0" anchor="t" bIns="42025" lIns="84150" spcFirstLastPara="1" rIns="84150" wrap="square" tIns="42025">
            <a:normAutofit fontScale="85000" lnSpcReduction="10000"/>
          </a:bodyPr>
          <a:lstStyle/>
          <a:p>
            <a:pPr indent="0" lvl="0" marL="0" rtl="0" algn="l">
              <a:lnSpc>
                <a:spcPct val="80000"/>
              </a:lnSpc>
              <a:spcBef>
                <a:spcPts val="900"/>
              </a:spcBef>
              <a:spcAft>
                <a:spcPts val="0"/>
              </a:spcAft>
              <a:buClr>
                <a:schemeClr val="dk1"/>
              </a:buClr>
              <a:buSzPct val="50000"/>
              <a:buFont typeface="Arial"/>
              <a:buNone/>
            </a:pPr>
            <a:r>
              <a:t/>
            </a:r>
            <a:endParaRPr sz="22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Please sign up here as well as the paper sign up sheet in </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rPr lang="en-US" sz="2300">
                <a:latin typeface="Arial"/>
                <a:ea typeface="Arial"/>
                <a:cs typeface="Arial"/>
                <a:sym typeface="Arial"/>
              </a:rPr>
              <a:t>class. </a:t>
            </a:r>
            <a:r>
              <a:rPr lang="en-US" sz="2300" u="sng">
                <a:solidFill>
                  <a:schemeClr val="hlink"/>
                </a:solidFill>
                <a:latin typeface="Arial"/>
                <a:ea typeface="Arial"/>
                <a:cs typeface="Arial"/>
                <a:sym typeface="Arial"/>
                <a:hlinkClick r:id="rId3"/>
              </a:rPr>
              <a:t>https://forms.gle/aiuoVF5ij9rz4EsG7</a:t>
            </a:r>
            <a:endParaRPr sz="2300">
              <a:latin typeface="Arial"/>
              <a:ea typeface="Arial"/>
              <a:cs typeface="Arial"/>
              <a:sym typeface="Arial"/>
            </a:endParaRPr>
          </a:p>
          <a:p>
            <a:pPr indent="0" lvl="0" marL="0" rtl="0" algn="l">
              <a:lnSpc>
                <a:spcPct val="80000"/>
              </a:lnSpc>
              <a:spcBef>
                <a:spcPts val="900"/>
              </a:spcBef>
              <a:spcAft>
                <a:spcPts val="0"/>
              </a:spcAft>
              <a:buClr>
                <a:schemeClr val="dk1"/>
              </a:buClr>
              <a:buSzPct val="47826"/>
              <a:buFont typeface="Arial"/>
              <a:buNone/>
            </a:pPr>
            <a:r>
              <a:t/>
            </a:r>
            <a:endParaRPr sz="2300">
              <a:latin typeface="Arial"/>
              <a:ea typeface="Arial"/>
              <a:cs typeface="Arial"/>
              <a:sym typeface="Arial"/>
            </a:endParaRPr>
          </a:p>
        </p:txBody>
      </p:sp>
      <p:sp>
        <p:nvSpPr>
          <p:cNvPr id="210" name="Google Shape;210;gb55438bef77a795_0"/>
          <p:cNvSpPr txBox="1"/>
          <p:nvPr>
            <p:ph type="title"/>
          </p:nvPr>
        </p:nvSpPr>
        <p:spPr>
          <a:xfrm>
            <a:off x="1718019" y="252948"/>
            <a:ext cx="6546900" cy="1036200"/>
          </a:xfrm>
          <a:prstGeom prst="rect">
            <a:avLst/>
          </a:prstGeom>
          <a:noFill/>
          <a:ln>
            <a:noFill/>
          </a:ln>
        </p:spPr>
        <p:txBody>
          <a:bodyPr anchorCtr="0" anchor="ctr" bIns="42025" lIns="84150" spcFirstLastPara="1" rIns="84150" wrap="square" tIns="42025">
            <a:normAutofit/>
          </a:bodyPr>
          <a:lstStyle/>
          <a:p>
            <a:pPr indent="0" lvl="0" marL="0" rtl="0" algn="ctr">
              <a:lnSpc>
                <a:spcPct val="90000"/>
              </a:lnSpc>
              <a:spcBef>
                <a:spcPts val="0"/>
              </a:spcBef>
              <a:spcAft>
                <a:spcPts val="0"/>
              </a:spcAft>
              <a:buClr>
                <a:srgbClr val="002060"/>
              </a:buClr>
              <a:buSzPts val="3900"/>
              <a:buFont typeface="Times New Roman"/>
              <a:buNone/>
            </a:pPr>
            <a:r>
              <a:rPr lang="en-US" sz="2700"/>
              <a:t>Special Olympics</a:t>
            </a:r>
            <a:endParaRPr sz="2700"/>
          </a:p>
          <a:p>
            <a:pPr indent="0" lvl="0" marL="0" rtl="0" algn="ctr">
              <a:lnSpc>
                <a:spcPct val="90000"/>
              </a:lnSpc>
              <a:spcBef>
                <a:spcPts val="0"/>
              </a:spcBef>
              <a:spcAft>
                <a:spcPts val="0"/>
              </a:spcAft>
              <a:buClr>
                <a:srgbClr val="002060"/>
              </a:buClr>
              <a:buSzPts val="3900"/>
              <a:buFont typeface="Times New Roman"/>
              <a:buNone/>
            </a:pPr>
            <a:r>
              <a:rPr lang="en-US" sz="2700"/>
              <a:t>Central Region Golf Competition</a:t>
            </a:r>
            <a:endParaRPr sz="2700"/>
          </a:p>
        </p:txBody>
      </p:sp>
      <p:sp>
        <p:nvSpPr>
          <p:cNvPr id="211" name="Google Shape;211;gb55438bef77a795_0"/>
          <p:cNvSpPr txBox="1"/>
          <p:nvPr/>
        </p:nvSpPr>
        <p:spPr>
          <a:xfrm>
            <a:off x="0" y="0"/>
            <a:ext cx="2490300" cy="524700"/>
          </a:xfrm>
          <a:prstGeom prst="rect">
            <a:avLst/>
          </a:prstGeom>
          <a:noFill/>
          <a:ln>
            <a:noFill/>
          </a:ln>
        </p:spPr>
        <p:txBody>
          <a:bodyPr anchorCtr="0" anchor="t" bIns="93125" lIns="93125" spcFirstLastPara="1" rIns="93125" wrap="square" tIns="931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pic>
        <p:nvPicPr>
          <p:cNvPr id="212" name="Google Shape;212;gb55438bef77a795_0"/>
          <p:cNvPicPr preferRelativeResize="0"/>
          <p:nvPr/>
        </p:nvPicPr>
        <p:blipFill rotWithShape="1">
          <a:blip r:embed="rId4">
            <a:alphaModFix/>
          </a:blip>
          <a:srcRect b="0" l="4054" r="4218" t="4479"/>
          <a:stretch/>
        </p:blipFill>
        <p:spPr>
          <a:xfrm>
            <a:off x="8264925" y="2990823"/>
            <a:ext cx="1556075" cy="1650050"/>
          </a:xfrm>
          <a:prstGeom prst="rect">
            <a:avLst/>
          </a:prstGeom>
          <a:noFill/>
          <a:ln>
            <a:noFill/>
          </a:ln>
        </p:spPr>
      </p:pic>
      <p:sp>
        <p:nvSpPr>
          <p:cNvPr id="213" name="Google Shape;213;gb55438bef77a795_0"/>
          <p:cNvSpPr txBox="1"/>
          <p:nvPr/>
        </p:nvSpPr>
        <p:spPr>
          <a:xfrm>
            <a:off x="176723" y="2828127"/>
            <a:ext cx="6163800" cy="2120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wish to participate in this event please sign up by October 12th so we can have the final headcount by October 13th.  Lunch will be provided by the special olympics team. It is recommended that you bring a hat, bug spray, water bottle, and sunscreen. Please wear combo 4 (PT gear) and closed toed shoes</a:t>
            </a:r>
            <a:endParaRPr b="0" i="0" sz="2000" u="none" cap="none" strike="noStrike">
              <a:solidFill>
                <a:schemeClr val="dk1"/>
              </a:solidFill>
              <a:latin typeface="Arial"/>
              <a:ea typeface="Arial"/>
              <a:cs typeface="Arial"/>
              <a:sym typeface="Arial"/>
            </a:endParaRPr>
          </a:p>
        </p:txBody>
      </p:sp>
      <p:sp>
        <p:nvSpPr>
          <p:cNvPr id="214" name="Google Shape;214;gb55438bef77a795_0"/>
          <p:cNvSpPr txBox="1"/>
          <p:nvPr/>
        </p:nvSpPr>
        <p:spPr>
          <a:xfrm>
            <a:off x="176723" y="1645550"/>
            <a:ext cx="9629700" cy="910500"/>
          </a:xfrm>
          <a:prstGeom prst="rect">
            <a:avLst/>
          </a:prstGeom>
          <a:noFill/>
          <a:ln>
            <a:noFill/>
          </a:ln>
        </p:spPr>
        <p:txBody>
          <a:bodyPr anchorCtr="0" anchor="t" bIns="112425" lIns="112425" spcFirstLastPara="1" rIns="112425" wrap="square" tIns="112425">
            <a:noAutofit/>
          </a:bodyPr>
          <a:lstStyle/>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Time: 0700 to 1330</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rgbClr val="0E101A"/>
                </a:solidFill>
                <a:latin typeface="Calibri"/>
                <a:ea typeface="Calibri"/>
                <a:cs typeface="Calibri"/>
                <a:sym typeface="Calibri"/>
              </a:rPr>
              <a:t>Date: Sunday, October 22, 2023</a:t>
            </a:r>
            <a:endParaRPr b="1" i="0" sz="20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500"/>
              <a:buFont typeface="Arial"/>
              <a:buNone/>
            </a:pPr>
            <a:r>
              <a:rPr b="1" i="0" lang="en-US" sz="2000" u="none" cap="none" strike="noStrike">
                <a:solidFill>
                  <a:schemeClr val="dk1"/>
                </a:solidFill>
                <a:latin typeface="Calibri"/>
                <a:ea typeface="Calibri"/>
                <a:cs typeface="Calibri"/>
                <a:sym typeface="Calibri"/>
              </a:rPr>
              <a:t>Where: Wedgefield Golf Club, 20550 Maxim Pkwy, Orlando, FL 32833 </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215" name="Google Shape;215;gb55438bef77a795_0"/>
          <p:cNvSpPr txBox="1"/>
          <p:nvPr/>
        </p:nvSpPr>
        <p:spPr>
          <a:xfrm>
            <a:off x="0" y="5987975"/>
            <a:ext cx="7396500" cy="1181400"/>
          </a:xfrm>
          <a:prstGeom prst="rect">
            <a:avLst/>
          </a:prstGeom>
          <a:noFill/>
          <a:ln>
            <a:noFill/>
          </a:ln>
        </p:spPr>
        <p:txBody>
          <a:bodyPr anchorCtr="0" anchor="t" bIns="112425" lIns="112425" spcFirstLastPara="1" rIns="112425" wrap="square" tIns="112425">
            <a:noAutofit/>
          </a:bodyPr>
          <a:lstStyle/>
          <a:p>
            <a:pPr indent="0" lvl="0" marL="0" marR="0" rtl="0" algn="l">
              <a:lnSpc>
                <a:spcPct val="80000"/>
              </a:lnSpc>
              <a:spcBef>
                <a:spcPts val="90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CIC needed for event</a:t>
            </a:r>
            <a:endParaRPr b="0" i="0" sz="2000" u="none" cap="none" strike="noStrike">
              <a:solidFill>
                <a:schemeClr val="dk1"/>
              </a:solidFill>
              <a:latin typeface="Arial"/>
              <a:ea typeface="Arial"/>
              <a:cs typeface="Arial"/>
              <a:sym typeface="Arial"/>
            </a:endParaRPr>
          </a:p>
          <a:p>
            <a:pPr indent="0" lvl="0" marL="0" marR="0" rtl="0" algn="l">
              <a:lnSpc>
                <a:spcPct val="80000"/>
              </a:lnSpc>
              <a:spcBef>
                <a:spcPts val="9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If you have any questions please contact C/ Vanessa Maloney @321-318-2929</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1e871abb24a_0_0"/>
          <p:cNvSpPr txBox="1"/>
          <p:nvPr>
            <p:ph idx="1" type="body"/>
          </p:nvPr>
        </p:nvSpPr>
        <p:spPr>
          <a:xfrm>
            <a:off x="156650" y="1624625"/>
            <a:ext cx="98070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October 26</a:t>
            </a:r>
            <a:r>
              <a:rPr baseline="30000" lang="en-US" sz="2561">
                <a:solidFill>
                  <a:srgbClr val="FF0000"/>
                </a:solidFill>
                <a:latin typeface="Roboto"/>
                <a:ea typeface="Roboto"/>
                <a:cs typeface="Roboto"/>
                <a:sym typeface="Roboto"/>
              </a:rPr>
              <a:t>th</a:t>
            </a:r>
            <a:r>
              <a:rPr lang="en-US" sz="2561">
                <a:solidFill>
                  <a:srgbClr val="FF0000"/>
                </a:solidFill>
                <a:latin typeface="Roboto"/>
                <a:ea typeface="Roboto"/>
                <a:cs typeface="Roboto"/>
                <a:sym typeface="Roboto"/>
              </a:rPr>
              <a:t>, 4pm – 8pm</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You will be assigned to work on concessions, parking, games, or teacher assistance</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latin typeface="Roboto"/>
                <a:ea typeface="Roboto"/>
                <a:cs typeface="Roboto"/>
                <a:sym typeface="Roboto"/>
              </a:rPr>
              <a:t>If there is enough signups, it can be divided into two shifts.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One shift = 10 – 15 volunteers (4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OR</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rgbClr val="FF0000"/>
                </a:solidFill>
                <a:latin typeface="Roboto"/>
                <a:ea typeface="Roboto"/>
                <a:cs typeface="Roboto"/>
                <a:sym typeface="Roboto"/>
              </a:rPr>
              <a:t>Two shifts = 20 – 30 volunteers (2 hours)</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rPr lang="en-US" sz="2561">
                <a:solidFill>
                  <a:schemeClr val="dk1"/>
                </a:solidFill>
                <a:latin typeface="Roboto"/>
                <a:ea typeface="Roboto"/>
                <a:cs typeface="Roboto"/>
                <a:sym typeface="Roboto"/>
              </a:rPr>
              <a:t>602 E Story Rd, Winter Garden, FL 34787</a:t>
            </a:r>
            <a:endParaRPr sz="3199">
              <a:latin typeface="Roboto"/>
              <a:ea typeface="Roboto"/>
              <a:cs typeface="Roboto"/>
              <a:sym typeface="Roboto"/>
            </a:endParaRPr>
          </a:p>
          <a:p>
            <a:pPr indent="0" lvl="0" marL="0" rtl="0" algn="l">
              <a:lnSpc>
                <a:spcPct val="90000"/>
              </a:lnSpc>
              <a:spcBef>
                <a:spcPts val="900"/>
              </a:spcBef>
              <a:spcAft>
                <a:spcPts val="0"/>
              </a:spcAft>
              <a:buClr>
                <a:schemeClr val="dk1"/>
              </a:buClr>
              <a:buSzPts val="1100"/>
              <a:buFont typeface="Arial"/>
              <a:buNone/>
            </a:pPr>
            <a:r>
              <a:t/>
            </a:r>
            <a:endParaRPr sz="2561">
              <a:solidFill>
                <a:srgbClr val="FF0000"/>
              </a:solidFill>
              <a:latin typeface="Roboto"/>
              <a:ea typeface="Roboto"/>
              <a:cs typeface="Roboto"/>
              <a:sym typeface="Roboto"/>
            </a:endParaRPr>
          </a:p>
        </p:txBody>
      </p:sp>
      <p:sp>
        <p:nvSpPr>
          <p:cNvPr id="222" name="Google Shape;222;g1e871abb24a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Maxey Elementary Fall Festival</a:t>
            </a:r>
            <a:endParaRPr sz="3500"/>
          </a:p>
        </p:txBody>
      </p:sp>
      <p:sp>
        <p:nvSpPr>
          <p:cNvPr id="223" name="Google Shape;223;g1e871abb24a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4" name="Google Shape;224;g1e871abb24a_0_0"/>
          <p:cNvSpPr txBox="1"/>
          <p:nvPr/>
        </p:nvSpPr>
        <p:spPr>
          <a:xfrm>
            <a:off x="850" y="6082150"/>
            <a:ext cx="10120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50" u="none" cap="none" strike="noStrike">
                <a:solidFill>
                  <a:schemeClr val="dk1"/>
                </a:solidFill>
                <a:latin typeface="Roboto"/>
                <a:ea typeface="Roboto"/>
                <a:cs typeface="Roboto"/>
                <a:sym typeface="Roboto"/>
              </a:rPr>
              <a:t>For any questions, comments, or concerns, please contact</a:t>
            </a:r>
            <a:endParaRPr b="0" i="0" sz="205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000"/>
              <a:buFont typeface="Arial"/>
              <a:buNone/>
            </a:pPr>
            <a:r>
              <a:rPr b="1" i="0" lang="en-US" sz="2050" u="none" cap="none" strike="noStrike">
                <a:solidFill>
                  <a:schemeClr val="dk1"/>
                </a:solidFill>
                <a:latin typeface="Roboto"/>
                <a:ea typeface="Roboto"/>
                <a:cs typeface="Roboto"/>
                <a:sym typeface="Roboto"/>
              </a:rPr>
              <a:t>C/SrAmn Kei Seddon @ </a:t>
            </a:r>
            <a:r>
              <a:rPr b="1" i="0" lang="en-US" sz="2050" u="sng" cap="none" strike="noStrike">
                <a:solidFill>
                  <a:schemeClr val="dk1"/>
                </a:solidFill>
                <a:latin typeface="Roboto"/>
                <a:ea typeface="Roboto"/>
                <a:cs typeface="Roboto"/>
                <a:sym typeface="Roboto"/>
              </a:rPr>
              <a:t>321-888-1698</a:t>
            </a:r>
            <a:endParaRPr b="0" i="0" sz="2050" u="sng" cap="none" strike="noStrike">
              <a:solidFill>
                <a:srgbClr val="FF0000"/>
              </a:solidFill>
              <a:latin typeface="Roboto"/>
              <a:ea typeface="Roboto"/>
              <a:cs typeface="Roboto"/>
              <a:sym typeface="Roboto"/>
            </a:endParaRPr>
          </a:p>
        </p:txBody>
      </p:sp>
      <p:pic>
        <p:nvPicPr>
          <p:cNvPr descr="Maxey Elementary-OCPS | Winter Garden FL" id="225" name="Google Shape;225;g1e871abb24a_0_0"/>
          <p:cNvPicPr preferRelativeResize="0"/>
          <p:nvPr/>
        </p:nvPicPr>
        <p:blipFill rotWithShape="1">
          <a:blip r:embed="rId3">
            <a:alphaModFix/>
          </a:blip>
          <a:srcRect b="0" l="0" r="0" t="0"/>
          <a:stretch/>
        </p:blipFill>
        <p:spPr>
          <a:xfrm>
            <a:off x="156650" y="5160936"/>
            <a:ext cx="3301989" cy="1026738"/>
          </a:xfrm>
          <a:prstGeom prst="rect">
            <a:avLst/>
          </a:prstGeom>
          <a:noFill/>
          <a:ln>
            <a:noFill/>
          </a:ln>
        </p:spPr>
      </p:pic>
      <p:pic>
        <p:nvPicPr>
          <p:cNvPr id="226" name="Google Shape;226;g1e871abb24a_0_0"/>
          <p:cNvPicPr preferRelativeResize="0"/>
          <p:nvPr/>
        </p:nvPicPr>
        <p:blipFill rotWithShape="1">
          <a:blip r:embed="rId4">
            <a:alphaModFix/>
          </a:blip>
          <a:srcRect b="0" l="0" r="0" t="0"/>
          <a:stretch/>
        </p:blipFill>
        <p:spPr>
          <a:xfrm>
            <a:off x="6882301" y="3378626"/>
            <a:ext cx="2829554" cy="350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